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80" r:id="rId4"/>
    <p:sldId id="281" r:id="rId5"/>
    <p:sldId id="292" r:id="rId6"/>
    <p:sldId id="259" r:id="rId7"/>
    <p:sldId id="282" r:id="rId8"/>
    <p:sldId id="283" r:id="rId9"/>
    <p:sldId id="262" r:id="rId10"/>
    <p:sldId id="263" r:id="rId11"/>
    <p:sldId id="265" r:id="rId12"/>
    <p:sldId id="266" r:id="rId13"/>
    <p:sldId id="267" r:id="rId14"/>
    <p:sldId id="284" r:id="rId15"/>
    <p:sldId id="285" r:id="rId16"/>
    <p:sldId id="271" r:id="rId17"/>
    <p:sldId id="272" r:id="rId18"/>
    <p:sldId id="287" r:id="rId19"/>
    <p:sldId id="288" r:id="rId20"/>
    <p:sldId id="289" r:id="rId21"/>
    <p:sldId id="290" r:id="rId22"/>
    <p:sldId id="29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4580D-492C-4C2D-910D-C30FCDFCFDF0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FC762F-C08F-43C0-86E7-99734BFAA9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D7B382-DA9F-4C0C-9B59-E62281D80788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en-US"/>
              <a:t>dangtrunggian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D11411-0139-40DD-A5A7-FD33551F127C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en-US"/>
              <a:t>dangtrunggian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83302B-F5FB-49ED-BFE2-BF968E33F9D5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en-US"/>
              <a:t>dangtrunggian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E5549D-7D6A-47EA-A9C2-6AC75BC06576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en-US"/>
              <a:t>dangtrunggian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7F0899-639F-42C4-9F03-19EB5A29CC6A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en-US"/>
              <a:t>dangtrunggian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093683-6ED1-4264-898F-6E3BB56D5F2F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en-US"/>
              <a:t>dangtrunggian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7F0899-639F-42C4-9F03-19EB5A29CC6A}" type="slidenum">
              <a:rPr lang="en-US" altLang="en-US" smtClean="0"/>
              <a:pPr/>
              <a:t>18</a:t>
            </a:fld>
            <a:endParaRPr lang="en-US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en-US"/>
              <a:t>dangtrunggian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7F0899-639F-42C4-9F03-19EB5A29CC6A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en-US"/>
              <a:t>dangtrunggian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FA71D-E934-4D3A-90B0-55F60ACD355A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FFAB-AD76-40B7-90B5-E1B8096BF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FA71D-E934-4D3A-90B0-55F60ACD355A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FFAB-AD76-40B7-90B5-E1B8096BF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FA71D-E934-4D3A-90B0-55F60ACD355A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FFAB-AD76-40B7-90B5-E1B8096BF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B357E-5F8A-4F17-8337-7D2F8ADD8F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FA71D-E934-4D3A-90B0-55F60ACD355A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FFAB-AD76-40B7-90B5-E1B8096BF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FA71D-E934-4D3A-90B0-55F60ACD355A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FFAB-AD76-40B7-90B5-E1B8096BF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FA71D-E934-4D3A-90B0-55F60ACD355A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FFAB-AD76-40B7-90B5-E1B8096BF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FA71D-E934-4D3A-90B0-55F60ACD355A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FFAB-AD76-40B7-90B5-E1B8096BF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FA71D-E934-4D3A-90B0-55F60ACD355A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FFAB-AD76-40B7-90B5-E1B8096BF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FA71D-E934-4D3A-90B0-55F60ACD355A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FFAB-AD76-40B7-90B5-E1B8096BF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FA71D-E934-4D3A-90B0-55F60ACD355A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FFAB-AD76-40B7-90B5-E1B8096BF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FA71D-E934-4D3A-90B0-55F60ACD355A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FFAB-AD76-40B7-90B5-E1B8096BF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FA71D-E934-4D3A-90B0-55F60ACD355A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DFFAB-AD76-40B7-90B5-E1B8096BF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Đối tượng thí nghiệm – Đậu Hà Lan | Sinh học THP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1066800"/>
            <a:ext cx="4648200" cy="5562601"/>
          </a:xfrm>
          <a:prstGeom prst="rect">
            <a:avLst/>
          </a:prstGeom>
          <a:noFill/>
        </p:spPr>
      </p:pic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4: 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LAI HAI CẶP TÍNH TRẠNG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36525" y="4886325"/>
            <a:ext cx="2449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 sz="2800">
              <a:latin typeface="VNI-Times" pitchFamily="2" charset="0"/>
            </a:endParaRPr>
          </a:p>
        </p:txBody>
      </p:sp>
      <p:sp>
        <p:nvSpPr>
          <p:cNvPr id="22532" name="Text Box 8"/>
          <p:cNvSpPr txBox="1">
            <a:spLocks noChangeArrowheads="1"/>
          </p:cNvSpPr>
          <p:nvPr/>
        </p:nvSpPr>
        <p:spPr bwMode="auto">
          <a:xfrm>
            <a:off x="2590800" y="3505200"/>
            <a:ext cx="3886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609600" y="1447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cuả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Men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đen</a:t>
            </a:r>
            <a:endParaRPr lang="en-US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355" name="Group 91"/>
          <p:cNvGraphicFramePr>
            <a:graphicFrameLocks noGrp="1"/>
          </p:cNvGraphicFramePr>
          <p:nvPr>
            <p:ph/>
          </p:nvPr>
        </p:nvGraphicFramePr>
        <p:xfrm>
          <a:off x="228600" y="1981200"/>
          <a:ext cx="8915400" cy="4443414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Kiểu hình F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hạt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Tỉ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lệ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kiểu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F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Tỉ lệ từng cặp tính trạng ở F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Vàng  trơn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Vàng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nhăn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0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Xanh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Trơn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Xanh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nhăn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347" name="Text Box 83"/>
          <p:cNvSpPr txBox="1">
            <a:spLocks noChangeArrowheads="1"/>
          </p:cNvSpPr>
          <p:nvPr/>
        </p:nvSpPr>
        <p:spPr bwMode="auto">
          <a:xfrm>
            <a:off x="1524000" y="2895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315</a:t>
            </a:r>
          </a:p>
        </p:txBody>
      </p:sp>
      <p:sp>
        <p:nvSpPr>
          <p:cNvPr id="22565" name="Text Box 84"/>
          <p:cNvSpPr txBox="1">
            <a:spLocks noChangeArrowheads="1"/>
          </p:cNvSpPr>
          <p:nvPr/>
        </p:nvSpPr>
        <p:spPr bwMode="auto">
          <a:xfrm>
            <a:off x="1600200" y="38862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22566" name="Text Box 85"/>
          <p:cNvSpPr txBox="1">
            <a:spLocks noChangeArrowheads="1"/>
          </p:cNvSpPr>
          <p:nvPr/>
        </p:nvSpPr>
        <p:spPr bwMode="auto">
          <a:xfrm>
            <a:off x="1828800" y="3886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altLang="en-US"/>
          </a:p>
        </p:txBody>
      </p:sp>
      <p:sp>
        <p:nvSpPr>
          <p:cNvPr id="11351" name="Text Box 87"/>
          <p:cNvSpPr txBox="1">
            <a:spLocks noChangeArrowheads="1"/>
          </p:cNvSpPr>
          <p:nvPr/>
        </p:nvSpPr>
        <p:spPr bwMode="auto">
          <a:xfrm>
            <a:off x="1524000" y="3886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101</a:t>
            </a:r>
          </a:p>
        </p:txBody>
      </p:sp>
      <p:sp>
        <p:nvSpPr>
          <p:cNvPr id="11352" name="Text Box 88"/>
          <p:cNvSpPr txBox="1">
            <a:spLocks noChangeArrowheads="1"/>
          </p:cNvSpPr>
          <p:nvPr/>
        </p:nvSpPr>
        <p:spPr bwMode="auto">
          <a:xfrm>
            <a:off x="1524000" y="48006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108</a:t>
            </a:r>
          </a:p>
        </p:txBody>
      </p:sp>
      <p:sp>
        <p:nvSpPr>
          <p:cNvPr id="11353" name="Text Box 89"/>
          <p:cNvSpPr txBox="1">
            <a:spLocks noChangeArrowheads="1"/>
          </p:cNvSpPr>
          <p:nvPr/>
        </p:nvSpPr>
        <p:spPr bwMode="auto">
          <a:xfrm>
            <a:off x="1712913" y="5824538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</p:txBody>
      </p:sp>
      <p:sp>
        <p:nvSpPr>
          <p:cNvPr id="75" name="Text Box 96"/>
          <p:cNvSpPr txBox="1">
            <a:spLocks noChangeArrowheads="1"/>
          </p:cNvSpPr>
          <p:nvPr/>
        </p:nvSpPr>
        <p:spPr bwMode="auto">
          <a:xfrm>
            <a:off x="3306763" y="5799138"/>
            <a:ext cx="600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6" name="Text Box 96"/>
          <p:cNvSpPr txBox="1">
            <a:spLocks noChangeArrowheads="1"/>
          </p:cNvSpPr>
          <p:nvPr/>
        </p:nvSpPr>
        <p:spPr bwMode="auto">
          <a:xfrm>
            <a:off x="3324225" y="4930775"/>
            <a:ext cx="563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77" name="Text Box 96"/>
          <p:cNvSpPr txBox="1">
            <a:spLocks noChangeArrowheads="1"/>
          </p:cNvSpPr>
          <p:nvPr/>
        </p:nvSpPr>
        <p:spPr bwMode="auto">
          <a:xfrm>
            <a:off x="3281363" y="3886200"/>
            <a:ext cx="6985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78" name="Text Box 96"/>
          <p:cNvSpPr txBox="1">
            <a:spLocks noChangeArrowheads="1"/>
          </p:cNvSpPr>
          <p:nvPr/>
        </p:nvSpPr>
        <p:spPr bwMode="auto">
          <a:xfrm>
            <a:off x="3276600" y="3006725"/>
            <a:ext cx="66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22575" name="TextBox 66"/>
          <p:cNvSpPr txBox="1">
            <a:spLocks noChangeArrowheads="1"/>
          </p:cNvSpPr>
          <p:nvPr/>
        </p:nvSpPr>
        <p:spPr bwMode="auto">
          <a:xfrm>
            <a:off x="228600" y="990600"/>
            <a:ext cx="320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alt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4: 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LAI HAI CẶP TÍNH TRẠNG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0" y="5334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I/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Men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đen</a:t>
            </a:r>
            <a:endParaRPr lang="en-US" alt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8" grpId="0"/>
      <p:bldP spid="11347" grpId="0"/>
      <p:bldP spid="11351" grpId="0"/>
      <p:bldP spid="11352" grpId="0"/>
      <p:bldP spid="11353" grpId="0"/>
      <p:bldP spid="75" grpId="0"/>
      <p:bldP spid="76" grpId="0"/>
      <p:bldP spid="77" grpId="0"/>
      <p:bldP spid="7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0" y="5267325"/>
            <a:ext cx="2449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 sz="2800">
              <a:latin typeface="VNI-Times" pitchFamily="2" charset="0"/>
            </a:endParaRPr>
          </a:p>
        </p:txBody>
      </p:sp>
      <p:sp>
        <p:nvSpPr>
          <p:cNvPr id="24580" name="Text Box 8"/>
          <p:cNvSpPr txBox="1">
            <a:spLocks noChangeArrowheads="1"/>
          </p:cNvSpPr>
          <p:nvPr/>
        </p:nvSpPr>
        <p:spPr bwMode="auto">
          <a:xfrm>
            <a:off x="2454275" y="3886200"/>
            <a:ext cx="3886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24581" name="Text Box 14"/>
          <p:cNvSpPr txBox="1">
            <a:spLocks noChangeArrowheads="1"/>
          </p:cNvSpPr>
          <p:nvPr/>
        </p:nvSpPr>
        <p:spPr bwMode="auto">
          <a:xfrm>
            <a:off x="1143000" y="1676400"/>
            <a:ext cx="685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cuả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Men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đen</a:t>
            </a:r>
            <a:endParaRPr lang="en-US" alt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355" name="Group 91"/>
          <p:cNvGraphicFramePr>
            <a:graphicFrameLocks noGrp="1"/>
          </p:cNvGraphicFramePr>
          <p:nvPr>
            <p:ph/>
          </p:nvPr>
        </p:nvGraphicFramePr>
        <p:xfrm>
          <a:off x="1" y="2209799"/>
          <a:ext cx="9007474" cy="4595815"/>
        </p:xfrm>
        <a:graphic>
          <a:graphicData uri="http://schemas.openxmlformats.org/drawingml/2006/table">
            <a:tbl>
              <a:tblPr/>
              <a:tblGrid>
                <a:gridCol w="1231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1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35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803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81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Kiểu hình F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hạt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Tỉ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lệ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kiểu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F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Tỉ lệ từng cặp tính trạng ở F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6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Vàng  trơn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6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Vàng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nhăn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5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Xanh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Trơn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81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Xanh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nhăn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4612" name="Text Box 83"/>
          <p:cNvSpPr txBox="1">
            <a:spLocks noChangeArrowheads="1"/>
          </p:cNvSpPr>
          <p:nvPr/>
        </p:nvSpPr>
        <p:spPr bwMode="auto">
          <a:xfrm>
            <a:off x="1387475" y="3276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315</a:t>
            </a:r>
          </a:p>
        </p:txBody>
      </p:sp>
      <p:sp>
        <p:nvSpPr>
          <p:cNvPr id="24613" name="Text Box 84"/>
          <p:cNvSpPr txBox="1">
            <a:spLocks noChangeArrowheads="1"/>
          </p:cNvSpPr>
          <p:nvPr/>
        </p:nvSpPr>
        <p:spPr bwMode="auto">
          <a:xfrm>
            <a:off x="1463675" y="42672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24614" name="Text Box 85"/>
          <p:cNvSpPr txBox="1">
            <a:spLocks noChangeArrowheads="1"/>
          </p:cNvSpPr>
          <p:nvPr/>
        </p:nvSpPr>
        <p:spPr bwMode="auto">
          <a:xfrm>
            <a:off x="1692275" y="4267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altLang="en-US"/>
          </a:p>
        </p:txBody>
      </p:sp>
      <p:sp>
        <p:nvSpPr>
          <p:cNvPr id="24615" name="Text Box 87"/>
          <p:cNvSpPr txBox="1">
            <a:spLocks noChangeArrowheads="1"/>
          </p:cNvSpPr>
          <p:nvPr/>
        </p:nvSpPr>
        <p:spPr bwMode="auto">
          <a:xfrm>
            <a:off x="1387475" y="4267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101</a:t>
            </a:r>
          </a:p>
        </p:txBody>
      </p:sp>
      <p:sp>
        <p:nvSpPr>
          <p:cNvPr id="24616" name="Text Box 88"/>
          <p:cNvSpPr txBox="1">
            <a:spLocks noChangeArrowheads="1"/>
          </p:cNvSpPr>
          <p:nvPr/>
        </p:nvSpPr>
        <p:spPr bwMode="auto">
          <a:xfrm>
            <a:off x="1387475" y="51816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108</a:t>
            </a:r>
          </a:p>
        </p:txBody>
      </p:sp>
      <p:sp>
        <p:nvSpPr>
          <p:cNvPr id="24617" name="Text Box 89"/>
          <p:cNvSpPr txBox="1">
            <a:spLocks noChangeArrowheads="1"/>
          </p:cNvSpPr>
          <p:nvPr/>
        </p:nvSpPr>
        <p:spPr bwMode="auto">
          <a:xfrm>
            <a:off x="1576388" y="6205538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</p:txBody>
      </p:sp>
      <p:sp>
        <p:nvSpPr>
          <p:cNvPr id="11358" name="Text Box 94"/>
          <p:cNvSpPr txBox="1">
            <a:spLocks noChangeArrowheads="1"/>
          </p:cNvSpPr>
          <p:nvPr/>
        </p:nvSpPr>
        <p:spPr bwMode="auto">
          <a:xfrm>
            <a:off x="3787775" y="4321175"/>
            <a:ext cx="129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3/16</a:t>
            </a:r>
          </a:p>
        </p:txBody>
      </p:sp>
      <p:sp>
        <p:nvSpPr>
          <p:cNvPr id="11360" name="Text Box 96"/>
          <p:cNvSpPr txBox="1">
            <a:spLocks noChangeArrowheads="1"/>
          </p:cNvSpPr>
          <p:nvPr/>
        </p:nvSpPr>
        <p:spPr bwMode="auto">
          <a:xfrm>
            <a:off x="3825875" y="6172200"/>
            <a:ext cx="10747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1/16</a:t>
            </a:r>
          </a:p>
        </p:txBody>
      </p:sp>
      <p:grpSp>
        <p:nvGrpSpPr>
          <p:cNvPr id="2" name="Group 100"/>
          <p:cNvGrpSpPr>
            <a:grpSpLocks/>
          </p:cNvGrpSpPr>
          <p:nvPr/>
        </p:nvGrpSpPr>
        <p:grpSpPr bwMode="auto">
          <a:xfrm>
            <a:off x="7331075" y="4025900"/>
            <a:ext cx="1676400" cy="774700"/>
            <a:chOff x="4785" y="1380"/>
            <a:chExt cx="1079" cy="503"/>
          </a:xfrm>
        </p:grpSpPr>
        <p:grpSp>
          <p:nvGrpSpPr>
            <p:cNvPr id="3" name="Group 101"/>
            <p:cNvGrpSpPr>
              <a:grpSpLocks/>
            </p:cNvGrpSpPr>
            <p:nvPr/>
          </p:nvGrpSpPr>
          <p:grpSpPr bwMode="auto">
            <a:xfrm>
              <a:off x="4930" y="1380"/>
              <a:ext cx="499" cy="487"/>
              <a:chOff x="2925" y="3203"/>
              <a:chExt cx="499" cy="487"/>
            </a:xfrm>
          </p:grpSpPr>
          <p:sp>
            <p:nvSpPr>
              <p:cNvPr id="24669" name="Text Box 102"/>
              <p:cNvSpPr txBox="1">
                <a:spLocks noChangeArrowheads="1"/>
              </p:cNvSpPr>
              <p:nvPr/>
            </p:nvSpPr>
            <p:spPr bwMode="auto">
              <a:xfrm>
                <a:off x="2925" y="3203"/>
                <a:ext cx="499" cy="2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 dirty="0">
                    <a:solidFill>
                      <a:srgbClr val="A50021"/>
                    </a:solidFill>
                    <a:latin typeface="Times New Roman" pitchFamily="18" charset="0"/>
                    <a:cs typeface="Times New Roman" pitchFamily="18" charset="0"/>
                  </a:rPr>
                  <a:t>416</a:t>
                </a:r>
              </a:p>
            </p:txBody>
          </p:sp>
          <p:sp>
            <p:nvSpPr>
              <p:cNvPr id="24670" name="Text Box 103"/>
              <p:cNvSpPr txBox="1">
                <a:spLocks noChangeArrowheads="1"/>
              </p:cNvSpPr>
              <p:nvPr/>
            </p:nvSpPr>
            <p:spPr bwMode="auto">
              <a:xfrm>
                <a:off x="2925" y="3430"/>
                <a:ext cx="499" cy="2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 dirty="0">
                    <a:solidFill>
                      <a:srgbClr val="A50021"/>
                    </a:solidFill>
                    <a:latin typeface="Times New Roman" pitchFamily="18" charset="0"/>
                    <a:cs typeface="Times New Roman" pitchFamily="18" charset="0"/>
                  </a:rPr>
                  <a:t>140</a:t>
                </a:r>
              </a:p>
            </p:txBody>
          </p:sp>
          <p:sp>
            <p:nvSpPr>
              <p:cNvPr id="24671" name="Line 104"/>
              <p:cNvSpPr>
                <a:spLocks noChangeShapeType="1"/>
              </p:cNvSpPr>
              <p:nvPr/>
            </p:nvSpPr>
            <p:spPr bwMode="auto">
              <a:xfrm>
                <a:off x="2970" y="3475"/>
                <a:ext cx="31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" name="Group 105"/>
            <p:cNvGrpSpPr>
              <a:grpSpLocks/>
            </p:cNvGrpSpPr>
            <p:nvPr/>
          </p:nvGrpSpPr>
          <p:grpSpPr bwMode="auto">
            <a:xfrm>
              <a:off x="5356" y="1416"/>
              <a:ext cx="508" cy="467"/>
              <a:chOff x="5048" y="1407"/>
              <a:chExt cx="508" cy="467"/>
            </a:xfrm>
          </p:grpSpPr>
          <p:sp>
            <p:nvSpPr>
              <p:cNvPr id="24666" name="Text Box 106"/>
              <p:cNvSpPr txBox="1">
                <a:spLocks noChangeArrowheads="1"/>
              </p:cNvSpPr>
              <p:nvPr/>
            </p:nvSpPr>
            <p:spPr bwMode="auto">
              <a:xfrm>
                <a:off x="5048" y="1407"/>
                <a:ext cx="327" cy="2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 eaLnBrk="1" hangingPunct="1">
                  <a:spcBef>
                    <a:spcPct val="50000"/>
                  </a:spcBef>
                </a:pPr>
                <a:r>
                  <a:rPr lang="en-US" altLang="en-US" sz="2000" dirty="0">
                    <a:latin typeface="VNI-Times" pitchFamily="2" charset="0"/>
                  </a:rPr>
                  <a:t>  </a:t>
                </a:r>
                <a:r>
                  <a:rPr lang="en-US" altLang="en-US" sz="2000" b="1" dirty="0">
                    <a:solidFill>
                      <a:srgbClr val="A50021"/>
                    </a:solidFill>
                    <a:latin typeface="VNI-Times" pitchFamily="2" charset="0"/>
                  </a:rPr>
                  <a:t>3</a:t>
                </a:r>
              </a:p>
            </p:txBody>
          </p:sp>
          <p:sp>
            <p:nvSpPr>
              <p:cNvPr id="24667" name="Text Box 107"/>
              <p:cNvSpPr txBox="1">
                <a:spLocks noChangeArrowheads="1"/>
              </p:cNvSpPr>
              <p:nvPr/>
            </p:nvSpPr>
            <p:spPr bwMode="auto">
              <a:xfrm>
                <a:off x="5057" y="1616"/>
                <a:ext cx="499" cy="2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dirty="0">
                    <a:latin typeface="VNI-Times" pitchFamily="2" charset="0"/>
                  </a:rPr>
                  <a:t>  </a:t>
                </a:r>
                <a:r>
                  <a:rPr lang="en-US" altLang="en-US" sz="2000" b="1" dirty="0">
                    <a:solidFill>
                      <a:srgbClr val="A50021"/>
                    </a:solidFill>
                    <a:latin typeface="VNI-Times" pitchFamily="2" charset="0"/>
                  </a:rPr>
                  <a:t>1</a:t>
                </a:r>
              </a:p>
            </p:txBody>
          </p:sp>
          <p:sp>
            <p:nvSpPr>
              <p:cNvPr id="24668" name="Line 108"/>
              <p:cNvSpPr>
                <a:spLocks noChangeShapeType="1"/>
              </p:cNvSpPr>
              <p:nvPr/>
            </p:nvSpPr>
            <p:spPr bwMode="auto">
              <a:xfrm>
                <a:off x="5102" y="1643"/>
                <a:ext cx="27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664" name="Text Box 109"/>
            <p:cNvSpPr txBox="1">
              <a:spLocks noChangeArrowheads="1"/>
            </p:cNvSpPr>
            <p:nvPr/>
          </p:nvSpPr>
          <p:spPr bwMode="auto">
            <a:xfrm>
              <a:off x="4785" y="1507"/>
              <a:ext cx="227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A50021"/>
                  </a:solidFill>
                  <a:latin typeface="VNI-Times" pitchFamily="2" charset="0"/>
                </a:rPr>
                <a:t>=</a:t>
              </a:r>
            </a:p>
          </p:txBody>
        </p:sp>
        <p:sp>
          <p:nvSpPr>
            <p:cNvPr id="24665" name="Text Box 110"/>
            <p:cNvSpPr txBox="1">
              <a:spLocks noChangeArrowheads="1"/>
            </p:cNvSpPr>
            <p:nvPr/>
          </p:nvSpPr>
          <p:spPr bwMode="auto">
            <a:xfrm>
              <a:off x="5247" y="1507"/>
              <a:ext cx="227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A50021"/>
                  </a:solidFill>
                  <a:latin typeface="VNI-Times" pitchFamily="2" charset="0"/>
                </a:rPr>
                <a:t>≈</a:t>
              </a:r>
            </a:p>
          </p:txBody>
        </p:sp>
      </p:grpSp>
      <p:grpSp>
        <p:nvGrpSpPr>
          <p:cNvPr id="5" name="Group 111"/>
          <p:cNvGrpSpPr>
            <a:grpSpLocks/>
          </p:cNvGrpSpPr>
          <p:nvPr/>
        </p:nvGrpSpPr>
        <p:grpSpPr bwMode="auto">
          <a:xfrm>
            <a:off x="5349875" y="4025900"/>
            <a:ext cx="935038" cy="757238"/>
            <a:chOff x="1882" y="3203"/>
            <a:chExt cx="589" cy="477"/>
          </a:xfrm>
        </p:grpSpPr>
        <p:sp>
          <p:nvSpPr>
            <p:cNvPr id="24659" name="Text Box 112"/>
            <p:cNvSpPr txBox="1">
              <a:spLocks noChangeArrowheads="1"/>
            </p:cNvSpPr>
            <p:nvPr/>
          </p:nvSpPr>
          <p:spPr bwMode="auto">
            <a:xfrm>
              <a:off x="1882" y="3203"/>
              <a:ext cx="58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000" b="1" dirty="0" err="1">
                  <a:solidFill>
                    <a:srgbClr val="A50021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altLang="en-US" b="1" dirty="0" err="1">
                  <a:solidFill>
                    <a:srgbClr val="A50021"/>
                  </a:solidFill>
                  <a:latin typeface="Times New Roman" pitchFamily="18" charset="0"/>
                  <a:cs typeface="Times New Roman" pitchFamily="18" charset="0"/>
                </a:rPr>
                <a:t>à</a:t>
              </a:r>
              <a:r>
                <a:rPr lang="en-US" altLang="en-US" sz="2000" b="1" dirty="0" err="1">
                  <a:solidFill>
                    <a:srgbClr val="A50021"/>
                  </a:solidFill>
                  <a:latin typeface="Times New Roman" pitchFamily="18" charset="0"/>
                  <a:cs typeface="Times New Roman" pitchFamily="18" charset="0"/>
                </a:rPr>
                <a:t>ng</a:t>
              </a:r>
              <a:endParaRPr lang="en-US" altLang="en-US" sz="2000" b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660" name="Text Box 113"/>
            <p:cNvSpPr txBox="1">
              <a:spLocks noChangeArrowheads="1"/>
            </p:cNvSpPr>
            <p:nvPr/>
          </p:nvSpPr>
          <p:spPr bwMode="auto">
            <a:xfrm>
              <a:off x="1882" y="3430"/>
              <a:ext cx="58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000" b="1" dirty="0" err="1">
                  <a:solidFill>
                    <a:srgbClr val="A50021"/>
                  </a:solidFill>
                  <a:latin typeface="Times New Roman" pitchFamily="18" charset="0"/>
                  <a:cs typeface="Times New Roman" pitchFamily="18" charset="0"/>
                </a:rPr>
                <a:t>Xanh</a:t>
              </a:r>
              <a:endParaRPr lang="en-US" altLang="en-US" sz="2000" b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661" name="Line 114"/>
            <p:cNvSpPr>
              <a:spLocks noChangeShapeType="1"/>
            </p:cNvSpPr>
            <p:nvPr/>
          </p:nvSpPr>
          <p:spPr bwMode="auto">
            <a:xfrm>
              <a:off x="1927" y="3475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115"/>
          <p:cNvGrpSpPr>
            <a:grpSpLocks/>
          </p:cNvGrpSpPr>
          <p:nvPr/>
        </p:nvGrpSpPr>
        <p:grpSpPr bwMode="auto">
          <a:xfrm>
            <a:off x="6111875" y="4025900"/>
            <a:ext cx="1585913" cy="757238"/>
            <a:chOff x="4040" y="1380"/>
            <a:chExt cx="999" cy="477"/>
          </a:xfrm>
        </p:grpSpPr>
        <p:grpSp>
          <p:nvGrpSpPr>
            <p:cNvPr id="7" name="Group 116"/>
            <p:cNvGrpSpPr>
              <a:grpSpLocks/>
            </p:cNvGrpSpPr>
            <p:nvPr/>
          </p:nvGrpSpPr>
          <p:grpSpPr bwMode="auto">
            <a:xfrm>
              <a:off x="4177" y="1380"/>
              <a:ext cx="862" cy="477"/>
              <a:chOff x="4241" y="1389"/>
              <a:chExt cx="862" cy="477"/>
            </a:xfrm>
          </p:grpSpPr>
          <p:sp>
            <p:nvSpPr>
              <p:cNvPr id="24656" name="Text Box 117"/>
              <p:cNvSpPr txBox="1">
                <a:spLocks noChangeArrowheads="1"/>
              </p:cNvSpPr>
              <p:nvPr/>
            </p:nvSpPr>
            <p:spPr bwMode="auto">
              <a:xfrm>
                <a:off x="4241" y="1389"/>
                <a:ext cx="86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 dirty="0">
                    <a:solidFill>
                      <a:srgbClr val="A50021"/>
                    </a:solidFill>
                    <a:latin typeface="Times New Roman" pitchFamily="18" charset="0"/>
                    <a:cs typeface="Times New Roman" pitchFamily="18" charset="0"/>
                  </a:rPr>
                  <a:t>315+101</a:t>
                </a:r>
              </a:p>
            </p:txBody>
          </p:sp>
          <p:sp>
            <p:nvSpPr>
              <p:cNvPr id="24657" name="Text Box 118"/>
              <p:cNvSpPr txBox="1">
                <a:spLocks noChangeArrowheads="1"/>
              </p:cNvSpPr>
              <p:nvPr/>
            </p:nvSpPr>
            <p:spPr bwMode="auto">
              <a:xfrm>
                <a:off x="4241" y="1616"/>
                <a:ext cx="77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 dirty="0">
                    <a:solidFill>
                      <a:srgbClr val="A50021"/>
                    </a:solidFill>
                    <a:latin typeface="Times New Roman" pitchFamily="18" charset="0"/>
                    <a:cs typeface="Times New Roman" pitchFamily="18" charset="0"/>
                  </a:rPr>
                  <a:t>108+32</a:t>
                </a:r>
              </a:p>
            </p:txBody>
          </p:sp>
          <p:sp>
            <p:nvSpPr>
              <p:cNvPr id="24658" name="Line 119"/>
              <p:cNvSpPr>
                <a:spLocks noChangeShapeType="1"/>
              </p:cNvSpPr>
              <p:nvPr/>
            </p:nvSpPr>
            <p:spPr bwMode="auto">
              <a:xfrm>
                <a:off x="4286" y="166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655" name="Text Box 120"/>
            <p:cNvSpPr txBox="1">
              <a:spLocks noChangeArrowheads="1"/>
            </p:cNvSpPr>
            <p:nvPr/>
          </p:nvSpPr>
          <p:spPr bwMode="auto">
            <a:xfrm>
              <a:off x="4040" y="1507"/>
              <a:ext cx="22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A50021"/>
                  </a:solidFill>
                  <a:latin typeface="VNI-Times" pitchFamily="2" charset="0"/>
                </a:rPr>
                <a:t>=</a:t>
              </a:r>
            </a:p>
          </p:txBody>
        </p:sp>
      </p:grpSp>
      <p:grpSp>
        <p:nvGrpSpPr>
          <p:cNvPr id="8" name="Group 127"/>
          <p:cNvGrpSpPr>
            <a:grpSpLocks/>
          </p:cNvGrpSpPr>
          <p:nvPr/>
        </p:nvGrpSpPr>
        <p:grpSpPr bwMode="auto">
          <a:xfrm>
            <a:off x="5349875" y="5867400"/>
            <a:ext cx="914400" cy="757238"/>
            <a:chOff x="3624" y="2461"/>
            <a:chExt cx="589" cy="477"/>
          </a:xfrm>
        </p:grpSpPr>
        <p:sp>
          <p:nvSpPr>
            <p:cNvPr id="24651" name="Text Box 128"/>
            <p:cNvSpPr txBox="1">
              <a:spLocks noChangeArrowheads="1"/>
            </p:cNvSpPr>
            <p:nvPr/>
          </p:nvSpPr>
          <p:spPr bwMode="auto">
            <a:xfrm>
              <a:off x="3624" y="2461"/>
              <a:ext cx="58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0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Trơn</a:t>
              </a:r>
              <a:endParaRPr lang="en-US" altLang="en-US" sz="2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652" name="Text Box 129"/>
            <p:cNvSpPr txBox="1">
              <a:spLocks noChangeArrowheads="1"/>
            </p:cNvSpPr>
            <p:nvPr/>
          </p:nvSpPr>
          <p:spPr bwMode="auto">
            <a:xfrm>
              <a:off x="3624" y="2688"/>
              <a:ext cx="58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0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Nh</a:t>
              </a:r>
              <a:r>
                <a:rPr lang="en-US" altLang="en-US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ă</a:t>
              </a:r>
              <a:r>
                <a:rPr lang="en-US" altLang="en-US" sz="20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endParaRPr lang="en-US" altLang="en-US" sz="2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653" name="Line 130"/>
            <p:cNvSpPr>
              <a:spLocks noChangeShapeType="1"/>
            </p:cNvSpPr>
            <p:nvPr/>
          </p:nvSpPr>
          <p:spPr bwMode="auto">
            <a:xfrm>
              <a:off x="3651" y="2733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131"/>
          <p:cNvGrpSpPr>
            <a:grpSpLocks/>
          </p:cNvGrpSpPr>
          <p:nvPr/>
        </p:nvGrpSpPr>
        <p:grpSpPr bwMode="auto">
          <a:xfrm>
            <a:off x="6111875" y="5867400"/>
            <a:ext cx="1524000" cy="720725"/>
            <a:chOff x="4014" y="2391"/>
            <a:chExt cx="1025" cy="505"/>
          </a:xfrm>
        </p:grpSpPr>
        <p:grpSp>
          <p:nvGrpSpPr>
            <p:cNvPr id="10" name="Group 132"/>
            <p:cNvGrpSpPr>
              <a:grpSpLocks/>
            </p:cNvGrpSpPr>
            <p:nvPr/>
          </p:nvGrpSpPr>
          <p:grpSpPr bwMode="auto">
            <a:xfrm>
              <a:off x="4177" y="2391"/>
              <a:ext cx="862" cy="505"/>
              <a:chOff x="4422" y="3430"/>
              <a:chExt cx="862" cy="505"/>
            </a:xfrm>
          </p:grpSpPr>
          <p:sp>
            <p:nvSpPr>
              <p:cNvPr id="24648" name="Text Box 133"/>
              <p:cNvSpPr txBox="1">
                <a:spLocks noChangeArrowheads="1"/>
              </p:cNvSpPr>
              <p:nvPr/>
            </p:nvSpPr>
            <p:spPr bwMode="auto">
              <a:xfrm>
                <a:off x="4422" y="3430"/>
                <a:ext cx="862" cy="2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 dirty="0">
                    <a:solidFill>
                      <a:srgbClr val="0000CC"/>
                    </a:solidFill>
                    <a:latin typeface="VNI-Times" pitchFamily="2" charset="0"/>
                  </a:rPr>
                  <a:t>315+108</a:t>
                </a:r>
              </a:p>
            </p:txBody>
          </p:sp>
          <p:sp>
            <p:nvSpPr>
              <p:cNvPr id="24649" name="Text Box 134"/>
              <p:cNvSpPr txBox="1">
                <a:spLocks noChangeArrowheads="1"/>
              </p:cNvSpPr>
              <p:nvPr/>
            </p:nvSpPr>
            <p:spPr bwMode="auto">
              <a:xfrm>
                <a:off x="4422" y="3657"/>
                <a:ext cx="771" cy="2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 dirty="0">
                    <a:solidFill>
                      <a:srgbClr val="0000CC"/>
                    </a:solidFill>
                    <a:latin typeface="VNI-Times" pitchFamily="2" charset="0"/>
                  </a:rPr>
                  <a:t>101+32</a:t>
                </a:r>
              </a:p>
            </p:txBody>
          </p:sp>
          <p:sp>
            <p:nvSpPr>
              <p:cNvPr id="24650" name="Line 135"/>
              <p:cNvSpPr>
                <a:spLocks noChangeShapeType="1"/>
              </p:cNvSpPr>
              <p:nvPr/>
            </p:nvSpPr>
            <p:spPr bwMode="auto">
              <a:xfrm>
                <a:off x="4467" y="3702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647" name="Text Box 136"/>
            <p:cNvSpPr txBox="1">
              <a:spLocks noChangeArrowheads="1"/>
            </p:cNvSpPr>
            <p:nvPr/>
          </p:nvSpPr>
          <p:spPr bwMode="auto">
            <a:xfrm>
              <a:off x="4014" y="2527"/>
              <a:ext cx="227" cy="2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0000CC"/>
                  </a:solidFill>
                  <a:latin typeface="VNI-Times" pitchFamily="2" charset="0"/>
                </a:rPr>
                <a:t>=</a:t>
              </a:r>
            </a:p>
          </p:txBody>
        </p:sp>
      </p:grpSp>
      <p:grpSp>
        <p:nvGrpSpPr>
          <p:cNvPr id="11" name="Group 137"/>
          <p:cNvGrpSpPr>
            <a:grpSpLocks/>
          </p:cNvGrpSpPr>
          <p:nvPr/>
        </p:nvGrpSpPr>
        <p:grpSpPr bwMode="auto">
          <a:xfrm>
            <a:off x="7407275" y="5867400"/>
            <a:ext cx="1676400" cy="785813"/>
            <a:chOff x="4786" y="2391"/>
            <a:chExt cx="1078" cy="495"/>
          </a:xfrm>
        </p:grpSpPr>
        <p:grpSp>
          <p:nvGrpSpPr>
            <p:cNvPr id="12" name="Group 138"/>
            <p:cNvGrpSpPr>
              <a:grpSpLocks/>
            </p:cNvGrpSpPr>
            <p:nvPr/>
          </p:nvGrpSpPr>
          <p:grpSpPr bwMode="auto">
            <a:xfrm>
              <a:off x="4920" y="2391"/>
              <a:ext cx="499" cy="477"/>
              <a:chOff x="2925" y="3203"/>
              <a:chExt cx="499" cy="477"/>
            </a:xfrm>
          </p:grpSpPr>
          <p:sp>
            <p:nvSpPr>
              <p:cNvPr id="24643" name="Text Box 139"/>
              <p:cNvSpPr txBox="1">
                <a:spLocks noChangeArrowheads="1"/>
              </p:cNvSpPr>
              <p:nvPr/>
            </p:nvSpPr>
            <p:spPr bwMode="auto">
              <a:xfrm>
                <a:off x="2925" y="3203"/>
                <a:ext cx="49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 dirty="0">
                    <a:solidFill>
                      <a:srgbClr val="0000CC"/>
                    </a:solidFill>
                    <a:latin typeface="VNI-Times" pitchFamily="2" charset="0"/>
                  </a:rPr>
                  <a:t>423</a:t>
                </a:r>
              </a:p>
            </p:txBody>
          </p:sp>
          <p:sp>
            <p:nvSpPr>
              <p:cNvPr id="24644" name="Text Box 140"/>
              <p:cNvSpPr txBox="1">
                <a:spLocks noChangeArrowheads="1"/>
              </p:cNvSpPr>
              <p:nvPr/>
            </p:nvSpPr>
            <p:spPr bwMode="auto">
              <a:xfrm>
                <a:off x="2925" y="3430"/>
                <a:ext cx="49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dirty="0">
                    <a:solidFill>
                      <a:srgbClr val="0000CC"/>
                    </a:solidFill>
                    <a:latin typeface="VNI-Times" pitchFamily="2" charset="0"/>
                  </a:rPr>
                  <a:t>1</a:t>
                </a:r>
                <a:r>
                  <a:rPr lang="en-US" altLang="en-US" sz="2000" b="1" dirty="0">
                    <a:solidFill>
                      <a:srgbClr val="0000CC"/>
                    </a:solidFill>
                    <a:latin typeface="VNI-Times" pitchFamily="2" charset="0"/>
                  </a:rPr>
                  <a:t>33</a:t>
                </a:r>
              </a:p>
            </p:txBody>
          </p:sp>
          <p:sp>
            <p:nvSpPr>
              <p:cNvPr id="24645" name="Line 141"/>
              <p:cNvSpPr>
                <a:spLocks noChangeShapeType="1"/>
              </p:cNvSpPr>
              <p:nvPr/>
            </p:nvSpPr>
            <p:spPr bwMode="auto">
              <a:xfrm>
                <a:off x="2970" y="3475"/>
                <a:ext cx="31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637" name="Text Box 142"/>
            <p:cNvSpPr txBox="1">
              <a:spLocks noChangeArrowheads="1"/>
            </p:cNvSpPr>
            <p:nvPr/>
          </p:nvSpPr>
          <p:spPr bwMode="auto">
            <a:xfrm>
              <a:off x="4786" y="2517"/>
              <a:ext cx="22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0000CC"/>
                  </a:solidFill>
                  <a:latin typeface="VNI-Times" pitchFamily="2" charset="0"/>
                </a:rPr>
                <a:t>=</a:t>
              </a:r>
            </a:p>
          </p:txBody>
        </p:sp>
        <p:sp>
          <p:nvSpPr>
            <p:cNvPr id="24638" name="Text Box 143"/>
            <p:cNvSpPr txBox="1">
              <a:spLocks noChangeArrowheads="1"/>
            </p:cNvSpPr>
            <p:nvPr/>
          </p:nvSpPr>
          <p:spPr bwMode="auto">
            <a:xfrm>
              <a:off x="5168" y="2518"/>
              <a:ext cx="31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latin typeface="VNI-Times" pitchFamily="2" charset="0"/>
                </a:rPr>
                <a:t>≈</a:t>
              </a:r>
            </a:p>
          </p:txBody>
        </p:sp>
        <p:grpSp>
          <p:nvGrpSpPr>
            <p:cNvPr id="13" name="Group 144"/>
            <p:cNvGrpSpPr>
              <a:grpSpLocks/>
            </p:cNvGrpSpPr>
            <p:nvPr/>
          </p:nvGrpSpPr>
          <p:grpSpPr bwMode="auto">
            <a:xfrm>
              <a:off x="5356" y="2427"/>
              <a:ext cx="508" cy="459"/>
              <a:chOff x="5048" y="1407"/>
              <a:chExt cx="508" cy="459"/>
            </a:xfrm>
          </p:grpSpPr>
          <p:sp>
            <p:nvSpPr>
              <p:cNvPr id="24640" name="Text Box 145"/>
              <p:cNvSpPr txBox="1">
                <a:spLocks noChangeArrowheads="1"/>
              </p:cNvSpPr>
              <p:nvPr/>
            </p:nvSpPr>
            <p:spPr bwMode="auto">
              <a:xfrm>
                <a:off x="5048" y="1407"/>
                <a:ext cx="32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 eaLnBrk="1" hangingPunct="1">
                  <a:spcBef>
                    <a:spcPct val="50000"/>
                  </a:spcBef>
                </a:pPr>
                <a:r>
                  <a:rPr lang="en-US" altLang="en-US" sz="2000" dirty="0">
                    <a:latin typeface="VNI-Times" pitchFamily="2" charset="0"/>
                  </a:rPr>
                  <a:t>  </a:t>
                </a:r>
                <a:r>
                  <a:rPr lang="en-US" altLang="en-US" sz="2000" dirty="0">
                    <a:solidFill>
                      <a:srgbClr val="0000CC"/>
                    </a:solidFill>
                    <a:latin typeface="VNI-Times" pitchFamily="2" charset="0"/>
                  </a:rPr>
                  <a:t>3</a:t>
                </a:r>
              </a:p>
            </p:txBody>
          </p:sp>
          <p:sp>
            <p:nvSpPr>
              <p:cNvPr id="24641" name="Text Box 146"/>
              <p:cNvSpPr txBox="1">
                <a:spLocks noChangeArrowheads="1"/>
              </p:cNvSpPr>
              <p:nvPr/>
            </p:nvSpPr>
            <p:spPr bwMode="auto">
              <a:xfrm>
                <a:off x="5057" y="1616"/>
                <a:ext cx="49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>
                    <a:solidFill>
                      <a:srgbClr val="0000CC"/>
                    </a:solidFill>
                    <a:latin typeface="VNI-Times" pitchFamily="2" charset="0"/>
                  </a:rPr>
                  <a:t>  1</a:t>
                </a:r>
              </a:p>
            </p:txBody>
          </p:sp>
          <p:sp>
            <p:nvSpPr>
              <p:cNvPr id="24642" name="Line 147"/>
              <p:cNvSpPr>
                <a:spLocks noChangeShapeType="1"/>
              </p:cNvSpPr>
              <p:nvPr/>
            </p:nvSpPr>
            <p:spPr bwMode="auto">
              <a:xfrm>
                <a:off x="5102" y="1643"/>
                <a:ext cx="27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1412" name="Oval 148"/>
          <p:cNvSpPr>
            <a:spLocks noChangeArrowheads="1"/>
          </p:cNvSpPr>
          <p:nvPr/>
        </p:nvSpPr>
        <p:spPr bwMode="auto">
          <a:xfrm>
            <a:off x="5684838" y="3314700"/>
            <a:ext cx="1752600" cy="6858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/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hạt</a:t>
            </a:r>
            <a:endParaRPr lang="en-US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13" name="Oval 149"/>
          <p:cNvSpPr>
            <a:spLocks noChangeArrowheads="1"/>
          </p:cNvSpPr>
          <p:nvPr/>
        </p:nvSpPr>
        <p:spPr bwMode="auto">
          <a:xfrm>
            <a:off x="5654675" y="5181600"/>
            <a:ext cx="2286000" cy="7620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alt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endParaRPr lang="en-US" alt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 Box 94"/>
          <p:cNvSpPr txBox="1">
            <a:spLocks noChangeArrowheads="1"/>
          </p:cNvSpPr>
          <p:nvPr/>
        </p:nvSpPr>
        <p:spPr bwMode="auto">
          <a:xfrm>
            <a:off x="3716338" y="5176838"/>
            <a:ext cx="1295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A50021"/>
                </a:solidFill>
              </a:rPr>
              <a:t>  </a:t>
            </a:r>
            <a:r>
              <a:rPr lang="en-US" altLang="en-US" sz="2400" b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3/16</a:t>
            </a:r>
          </a:p>
        </p:txBody>
      </p:sp>
      <p:sp>
        <p:nvSpPr>
          <p:cNvPr id="74" name="Text Box 94"/>
          <p:cNvSpPr txBox="1">
            <a:spLocks noChangeArrowheads="1"/>
          </p:cNvSpPr>
          <p:nvPr/>
        </p:nvSpPr>
        <p:spPr bwMode="auto">
          <a:xfrm>
            <a:off x="3749675" y="3424238"/>
            <a:ext cx="1295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A50021"/>
                </a:solidFill>
              </a:rPr>
              <a:t> </a:t>
            </a:r>
            <a:r>
              <a:rPr lang="en-US" altLang="en-US" sz="2400" b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9/16</a:t>
            </a:r>
          </a:p>
        </p:txBody>
      </p:sp>
      <p:sp>
        <p:nvSpPr>
          <p:cNvPr id="75" name="Text Box 96"/>
          <p:cNvSpPr txBox="1">
            <a:spLocks noChangeArrowheads="1"/>
          </p:cNvSpPr>
          <p:nvPr/>
        </p:nvSpPr>
        <p:spPr bwMode="auto">
          <a:xfrm>
            <a:off x="2614613" y="6180138"/>
            <a:ext cx="6016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6" name="Text Box 96"/>
          <p:cNvSpPr txBox="1">
            <a:spLocks noChangeArrowheads="1"/>
          </p:cNvSpPr>
          <p:nvPr/>
        </p:nvSpPr>
        <p:spPr bwMode="auto">
          <a:xfrm>
            <a:off x="2492375" y="5267325"/>
            <a:ext cx="563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77" name="Text Box 96"/>
          <p:cNvSpPr txBox="1">
            <a:spLocks noChangeArrowheads="1"/>
          </p:cNvSpPr>
          <p:nvPr/>
        </p:nvSpPr>
        <p:spPr bwMode="auto">
          <a:xfrm>
            <a:off x="2517775" y="4392613"/>
            <a:ext cx="6985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78" name="Text Box 96"/>
          <p:cNvSpPr txBox="1">
            <a:spLocks noChangeArrowheads="1"/>
          </p:cNvSpPr>
          <p:nvPr/>
        </p:nvSpPr>
        <p:spPr bwMode="auto">
          <a:xfrm>
            <a:off x="2555875" y="3425825"/>
            <a:ext cx="66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67" name="Rectangle 3"/>
          <p:cNvSpPr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4: 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LAI HAI CẶP TÍNH TRẠNG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 Box 4"/>
          <p:cNvSpPr txBox="1">
            <a:spLocks noChangeArrowheads="1"/>
          </p:cNvSpPr>
          <p:nvPr/>
        </p:nvSpPr>
        <p:spPr bwMode="auto">
          <a:xfrm>
            <a:off x="0" y="5334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I/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Men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đen</a:t>
            </a:r>
            <a:endParaRPr lang="en-US" alt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Box 66"/>
          <p:cNvSpPr txBox="1">
            <a:spLocks noChangeArrowheads="1"/>
          </p:cNvSpPr>
          <p:nvPr/>
        </p:nvSpPr>
        <p:spPr bwMode="auto">
          <a:xfrm>
            <a:off x="0" y="990600"/>
            <a:ext cx="342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alt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58" grpId="0"/>
      <p:bldP spid="11360" grpId="0"/>
      <p:bldP spid="11412" grpId="0" animBg="1"/>
      <p:bldP spid="11413" grpId="0" animBg="1"/>
      <p:bldP spid="69" grpId="0"/>
      <p:bldP spid="74" grpId="0"/>
      <p:bldP spid="75" grpId="0"/>
      <p:bldP spid="76" grpId="0"/>
      <p:bldP spid="77" grpId="0"/>
      <p:bldP spid="7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36525" y="5191125"/>
            <a:ext cx="2449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 sz="2800">
              <a:latin typeface="VNI-Times" pitchFamily="2" charset="0"/>
            </a:endParaRPr>
          </a:p>
        </p:txBody>
      </p:sp>
      <p:sp>
        <p:nvSpPr>
          <p:cNvPr id="25604" name="Text Box 8"/>
          <p:cNvSpPr txBox="1">
            <a:spLocks noChangeArrowheads="1"/>
          </p:cNvSpPr>
          <p:nvPr/>
        </p:nvSpPr>
        <p:spPr bwMode="auto">
          <a:xfrm>
            <a:off x="2590800" y="3810000"/>
            <a:ext cx="3886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25605" name="Text Box 14"/>
          <p:cNvSpPr txBox="1">
            <a:spLocks noChangeArrowheads="1"/>
          </p:cNvSpPr>
          <p:nvPr/>
        </p:nvSpPr>
        <p:spPr bwMode="auto">
          <a:xfrm>
            <a:off x="990600" y="15240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cuả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Men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đen</a:t>
            </a:r>
            <a:endParaRPr lang="en-US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355" name="Group 91"/>
          <p:cNvGraphicFramePr>
            <a:graphicFrameLocks noGrp="1"/>
          </p:cNvGraphicFramePr>
          <p:nvPr>
            <p:ph/>
          </p:nvPr>
        </p:nvGraphicFramePr>
        <p:xfrm>
          <a:off x="228600" y="2057400"/>
          <a:ext cx="8915400" cy="4443414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Kiểu hình F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hạt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Tỉ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lệ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kiểu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F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Tỉ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lệ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cặp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tính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trạng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ở F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Vàng  trơn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Vàng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nhăn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0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Xanh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Trơn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Xanh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nhăn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5636" name="Text Box 83"/>
          <p:cNvSpPr txBox="1">
            <a:spLocks noChangeArrowheads="1"/>
          </p:cNvSpPr>
          <p:nvPr/>
        </p:nvSpPr>
        <p:spPr bwMode="auto">
          <a:xfrm>
            <a:off x="1524000" y="32004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315</a:t>
            </a:r>
          </a:p>
        </p:txBody>
      </p:sp>
      <p:sp>
        <p:nvSpPr>
          <p:cNvPr id="25637" name="Text Box 84"/>
          <p:cNvSpPr txBox="1">
            <a:spLocks noChangeArrowheads="1"/>
          </p:cNvSpPr>
          <p:nvPr/>
        </p:nvSpPr>
        <p:spPr bwMode="auto">
          <a:xfrm>
            <a:off x="1600200" y="4191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25638" name="Text Box 85"/>
          <p:cNvSpPr txBox="1">
            <a:spLocks noChangeArrowheads="1"/>
          </p:cNvSpPr>
          <p:nvPr/>
        </p:nvSpPr>
        <p:spPr bwMode="auto">
          <a:xfrm>
            <a:off x="1828800" y="4191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altLang="en-US"/>
          </a:p>
        </p:txBody>
      </p:sp>
      <p:sp>
        <p:nvSpPr>
          <p:cNvPr id="25639" name="Text Box 87"/>
          <p:cNvSpPr txBox="1">
            <a:spLocks noChangeArrowheads="1"/>
          </p:cNvSpPr>
          <p:nvPr/>
        </p:nvSpPr>
        <p:spPr bwMode="auto">
          <a:xfrm>
            <a:off x="1524000" y="4191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101</a:t>
            </a:r>
          </a:p>
        </p:txBody>
      </p:sp>
      <p:sp>
        <p:nvSpPr>
          <p:cNvPr id="25640" name="Text Box 88"/>
          <p:cNvSpPr txBox="1">
            <a:spLocks noChangeArrowheads="1"/>
          </p:cNvSpPr>
          <p:nvPr/>
        </p:nvSpPr>
        <p:spPr bwMode="auto">
          <a:xfrm>
            <a:off x="1524000" y="5105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108</a:t>
            </a:r>
          </a:p>
        </p:txBody>
      </p:sp>
      <p:sp>
        <p:nvSpPr>
          <p:cNvPr id="25641" name="Text Box 89"/>
          <p:cNvSpPr txBox="1">
            <a:spLocks noChangeArrowheads="1"/>
          </p:cNvSpPr>
          <p:nvPr/>
        </p:nvSpPr>
        <p:spPr bwMode="auto">
          <a:xfrm>
            <a:off x="1524000" y="5943600"/>
            <a:ext cx="798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</p:txBody>
      </p:sp>
      <p:sp>
        <p:nvSpPr>
          <p:cNvPr id="11357" name="Text Box 93"/>
          <p:cNvSpPr txBox="1">
            <a:spLocks noChangeArrowheads="1"/>
          </p:cNvSpPr>
          <p:nvPr/>
        </p:nvSpPr>
        <p:spPr bwMode="auto">
          <a:xfrm>
            <a:off x="2667000" y="3276600"/>
            <a:ext cx="45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¾</a:t>
            </a:r>
            <a:r>
              <a:rPr lang="en-US" altLang="en-US" sz="2800" dirty="0">
                <a:solidFill>
                  <a:srgbClr val="A50021"/>
                </a:solidFill>
              </a:rPr>
              <a:t>  </a:t>
            </a:r>
            <a:endParaRPr lang="en-US" altLang="en-US" sz="2800" b="1" dirty="0">
              <a:solidFill>
                <a:srgbClr val="A50021"/>
              </a:solidFill>
            </a:endParaRPr>
          </a:p>
        </p:txBody>
      </p:sp>
      <p:sp>
        <p:nvSpPr>
          <p:cNvPr id="25643" name="Text Box 94"/>
          <p:cNvSpPr txBox="1">
            <a:spLocks noChangeArrowheads="1"/>
          </p:cNvSpPr>
          <p:nvPr/>
        </p:nvSpPr>
        <p:spPr bwMode="auto">
          <a:xfrm>
            <a:off x="3962400" y="4191000"/>
            <a:ext cx="129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 = 3/16</a:t>
            </a:r>
          </a:p>
        </p:txBody>
      </p:sp>
      <p:sp>
        <p:nvSpPr>
          <p:cNvPr id="25644" name="Text Box 96"/>
          <p:cNvSpPr txBox="1">
            <a:spLocks noChangeArrowheads="1"/>
          </p:cNvSpPr>
          <p:nvPr/>
        </p:nvSpPr>
        <p:spPr bwMode="auto">
          <a:xfrm>
            <a:off x="3962400" y="6096000"/>
            <a:ext cx="10747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</a:rPr>
              <a:t>= 1/16</a:t>
            </a:r>
            <a:endParaRPr lang="en-US" altLang="en-US" sz="2400" b="1">
              <a:solidFill>
                <a:srgbClr val="0000CC"/>
              </a:solidFill>
            </a:endParaRPr>
          </a:p>
        </p:txBody>
      </p:sp>
      <p:grpSp>
        <p:nvGrpSpPr>
          <p:cNvPr id="2" name="Group 100"/>
          <p:cNvGrpSpPr>
            <a:grpSpLocks/>
          </p:cNvGrpSpPr>
          <p:nvPr/>
        </p:nvGrpSpPr>
        <p:grpSpPr bwMode="auto">
          <a:xfrm>
            <a:off x="7467600" y="3949700"/>
            <a:ext cx="1676400" cy="774700"/>
            <a:chOff x="4785" y="1380"/>
            <a:chExt cx="1079" cy="503"/>
          </a:xfrm>
        </p:grpSpPr>
        <p:grpSp>
          <p:nvGrpSpPr>
            <p:cNvPr id="3" name="Group 101"/>
            <p:cNvGrpSpPr>
              <a:grpSpLocks/>
            </p:cNvGrpSpPr>
            <p:nvPr/>
          </p:nvGrpSpPr>
          <p:grpSpPr bwMode="auto">
            <a:xfrm>
              <a:off x="4930" y="1380"/>
              <a:ext cx="499" cy="487"/>
              <a:chOff x="2925" y="3203"/>
              <a:chExt cx="499" cy="487"/>
            </a:xfrm>
          </p:grpSpPr>
          <p:sp>
            <p:nvSpPr>
              <p:cNvPr id="25698" name="Text Box 102"/>
              <p:cNvSpPr txBox="1">
                <a:spLocks noChangeArrowheads="1"/>
              </p:cNvSpPr>
              <p:nvPr/>
            </p:nvSpPr>
            <p:spPr bwMode="auto">
              <a:xfrm>
                <a:off x="2925" y="3203"/>
                <a:ext cx="499" cy="2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 dirty="0">
                    <a:solidFill>
                      <a:srgbClr val="A50021"/>
                    </a:solidFill>
                    <a:latin typeface="VNI-Times" pitchFamily="2" charset="0"/>
                  </a:rPr>
                  <a:t>416</a:t>
                </a:r>
              </a:p>
            </p:txBody>
          </p:sp>
          <p:sp>
            <p:nvSpPr>
              <p:cNvPr id="25699" name="Text Box 103"/>
              <p:cNvSpPr txBox="1">
                <a:spLocks noChangeArrowheads="1"/>
              </p:cNvSpPr>
              <p:nvPr/>
            </p:nvSpPr>
            <p:spPr bwMode="auto">
              <a:xfrm>
                <a:off x="2925" y="3430"/>
                <a:ext cx="499" cy="2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 dirty="0">
                    <a:solidFill>
                      <a:srgbClr val="A50021"/>
                    </a:solidFill>
                    <a:latin typeface="VNI-Times" pitchFamily="2" charset="0"/>
                  </a:rPr>
                  <a:t>140</a:t>
                </a:r>
              </a:p>
            </p:txBody>
          </p:sp>
          <p:sp>
            <p:nvSpPr>
              <p:cNvPr id="25700" name="Line 104"/>
              <p:cNvSpPr>
                <a:spLocks noChangeShapeType="1"/>
              </p:cNvSpPr>
              <p:nvPr/>
            </p:nvSpPr>
            <p:spPr bwMode="auto">
              <a:xfrm>
                <a:off x="2970" y="3475"/>
                <a:ext cx="31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" name="Group 105"/>
            <p:cNvGrpSpPr>
              <a:grpSpLocks/>
            </p:cNvGrpSpPr>
            <p:nvPr/>
          </p:nvGrpSpPr>
          <p:grpSpPr bwMode="auto">
            <a:xfrm>
              <a:off x="5356" y="1416"/>
              <a:ext cx="508" cy="467"/>
              <a:chOff x="5048" y="1407"/>
              <a:chExt cx="508" cy="467"/>
            </a:xfrm>
          </p:grpSpPr>
          <p:sp>
            <p:nvSpPr>
              <p:cNvPr id="25695" name="Text Box 106"/>
              <p:cNvSpPr txBox="1">
                <a:spLocks noChangeArrowheads="1"/>
              </p:cNvSpPr>
              <p:nvPr/>
            </p:nvSpPr>
            <p:spPr bwMode="auto">
              <a:xfrm>
                <a:off x="5048" y="1407"/>
                <a:ext cx="327" cy="2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 eaLnBrk="1" hangingPunct="1">
                  <a:spcBef>
                    <a:spcPct val="50000"/>
                  </a:spcBef>
                </a:pPr>
                <a:r>
                  <a:rPr lang="en-US" altLang="en-US" sz="2000" dirty="0">
                    <a:latin typeface="VNI-Times" pitchFamily="2" charset="0"/>
                  </a:rPr>
                  <a:t>  </a:t>
                </a:r>
                <a:r>
                  <a:rPr lang="en-US" altLang="en-US" sz="2000" b="1" dirty="0">
                    <a:solidFill>
                      <a:srgbClr val="A50021"/>
                    </a:solidFill>
                    <a:latin typeface="VNI-Times" pitchFamily="2" charset="0"/>
                  </a:rPr>
                  <a:t>3</a:t>
                </a:r>
              </a:p>
            </p:txBody>
          </p:sp>
          <p:sp>
            <p:nvSpPr>
              <p:cNvPr id="25696" name="Text Box 107"/>
              <p:cNvSpPr txBox="1">
                <a:spLocks noChangeArrowheads="1"/>
              </p:cNvSpPr>
              <p:nvPr/>
            </p:nvSpPr>
            <p:spPr bwMode="auto">
              <a:xfrm>
                <a:off x="5057" y="1616"/>
                <a:ext cx="499" cy="2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dirty="0">
                    <a:latin typeface="VNI-Times" pitchFamily="2" charset="0"/>
                  </a:rPr>
                  <a:t>  </a:t>
                </a:r>
                <a:r>
                  <a:rPr lang="en-US" altLang="en-US" sz="2000" b="1" dirty="0">
                    <a:solidFill>
                      <a:srgbClr val="A50021"/>
                    </a:solidFill>
                    <a:latin typeface="VNI-Times" pitchFamily="2" charset="0"/>
                  </a:rPr>
                  <a:t>1</a:t>
                </a:r>
              </a:p>
            </p:txBody>
          </p:sp>
          <p:sp>
            <p:nvSpPr>
              <p:cNvPr id="25697" name="Line 108"/>
              <p:cNvSpPr>
                <a:spLocks noChangeShapeType="1"/>
              </p:cNvSpPr>
              <p:nvPr/>
            </p:nvSpPr>
            <p:spPr bwMode="auto">
              <a:xfrm>
                <a:off x="5102" y="1643"/>
                <a:ext cx="27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93" name="Text Box 109"/>
            <p:cNvSpPr txBox="1">
              <a:spLocks noChangeArrowheads="1"/>
            </p:cNvSpPr>
            <p:nvPr/>
          </p:nvSpPr>
          <p:spPr bwMode="auto">
            <a:xfrm>
              <a:off x="4785" y="1507"/>
              <a:ext cx="227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A50021"/>
                  </a:solidFill>
                  <a:latin typeface="VNI-Times" pitchFamily="2" charset="0"/>
                </a:rPr>
                <a:t>=</a:t>
              </a:r>
            </a:p>
          </p:txBody>
        </p:sp>
        <p:sp>
          <p:nvSpPr>
            <p:cNvPr id="25694" name="Text Box 110"/>
            <p:cNvSpPr txBox="1">
              <a:spLocks noChangeArrowheads="1"/>
            </p:cNvSpPr>
            <p:nvPr/>
          </p:nvSpPr>
          <p:spPr bwMode="auto">
            <a:xfrm>
              <a:off x="5247" y="1507"/>
              <a:ext cx="227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A50021"/>
                  </a:solidFill>
                  <a:latin typeface="VNI-Times" pitchFamily="2" charset="0"/>
                </a:rPr>
                <a:t>≈</a:t>
              </a:r>
            </a:p>
          </p:txBody>
        </p:sp>
      </p:grpSp>
      <p:grpSp>
        <p:nvGrpSpPr>
          <p:cNvPr id="5" name="Group 111"/>
          <p:cNvGrpSpPr>
            <a:grpSpLocks/>
          </p:cNvGrpSpPr>
          <p:nvPr/>
        </p:nvGrpSpPr>
        <p:grpSpPr bwMode="auto">
          <a:xfrm>
            <a:off x="5486400" y="3949700"/>
            <a:ext cx="935038" cy="757238"/>
            <a:chOff x="1882" y="3203"/>
            <a:chExt cx="589" cy="477"/>
          </a:xfrm>
        </p:grpSpPr>
        <p:sp>
          <p:nvSpPr>
            <p:cNvPr id="25688" name="Text Box 112"/>
            <p:cNvSpPr txBox="1">
              <a:spLocks noChangeArrowheads="1"/>
            </p:cNvSpPr>
            <p:nvPr/>
          </p:nvSpPr>
          <p:spPr bwMode="auto">
            <a:xfrm>
              <a:off x="1882" y="3203"/>
              <a:ext cx="58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000" b="1" dirty="0" err="1">
                  <a:solidFill>
                    <a:srgbClr val="A50021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altLang="en-US" b="1" dirty="0" err="1">
                  <a:solidFill>
                    <a:srgbClr val="A50021"/>
                  </a:solidFill>
                  <a:latin typeface="Times New Roman" pitchFamily="18" charset="0"/>
                  <a:cs typeface="Times New Roman" pitchFamily="18" charset="0"/>
                </a:rPr>
                <a:t>à</a:t>
              </a:r>
              <a:r>
                <a:rPr lang="en-US" altLang="en-US" sz="2000" b="1" dirty="0" err="1">
                  <a:solidFill>
                    <a:srgbClr val="A50021"/>
                  </a:solidFill>
                  <a:latin typeface="Times New Roman" pitchFamily="18" charset="0"/>
                  <a:cs typeface="Times New Roman" pitchFamily="18" charset="0"/>
                </a:rPr>
                <a:t>ng</a:t>
              </a:r>
              <a:endParaRPr lang="en-US" altLang="en-US" sz="2000" b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89" name="Text Box 113"/>
            <p:cNvSpPr txBox="1">
              <a:spLocks noChangeArrowheads="1"/>
            </p:cNvSpPr>
            <p:nvPr/>
          </p:nvSpPr>
          <p:spPr bwMode="auto">
            <a:xfrm>
              <a:off x="1882" y="3430"/>
              <a:ext cx="58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000" b="1" dirty="0" err="1">
                  <a:solidFill>
                    <a:srgbClr val="A50021"/>
                  </a:solidFill>
                  <a:latin typeface="Times New Roman" pitchFamily="18" charset="0"/>
                  <a:cs typeface="Times New Roman" pitchFamily="18" charset="0"/>
                </a:rPr>
                <a:t>Xanh</a:t>
              </a:r>
              <a:endParaRPr lang="en-US" altLang="en-US" sz="2000" b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90" name="Line 114"/>
            <p:cNvSpPr>
              <a:spLocks noChangeShapeType="1"/>
            </p:cNvSpPr>
            <p:nvPr/>
          </p:nvSpPr>
          <p:spPr bwMode="auto">
            <a:xfrm>
              <a:off x="1927" y="3475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115"/>
          <p:cNvGrpSpPr>
            <a:grpSpLocks/>
          </p:cNvGrpSpPr>
          <p:nvPr/>
        </p:nvGrpSpPr>
        <p:grpSpPr bwMode="auto">
          <a:xfrm>
            <a:off x="6248400" y="3949700"/>
            <a:ext cx="1585913" cy="757238"/>
            <a:chOff x="4040" y="1380"/>
            <a:chExt cx="999" cy="477"/>
          </a:xfrm>
        </p:grpSpPr>
        <p:grpSp>
          <p:nvGrpSpPr>
            <p:cNvPr id="7" name="Group 116"/>
            <p:cNvGrpSpPr>
              <a:grpSpLocks/>
            </p:cNvGrpSpPr>
            <p:nvPr/>
          </p:nvGrpSpPr>
          <p:grpSpPr bwMode="auto">
            <a:xfrm>
              <a:off x="4177" y="1380"/>
              <a:ext cx="862" cy="477"/>
              <a:chOff x="4241" y="1389"/>
              <a:chExt cx="862" cy="477"/>
            </a:xfrm>
          </p:grpSpPr>
          <p:sp>
            <p:nvSpPr>
              <p:cNvPr id="25685" name="Text Box 117"/>
              <p:cNvSpPr txBox="1">
                <a:spLocks noChangeArrowheads="1"/>
              </p:cNvSpPr>
              <p:nvPr/>
            </p:nvSpPr>
            <p:spPr bwMode="auto">
              <a:xfrm>
                <a:off x="4241" y="1389"/>
                <a:ext cx="86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 dirty="0">
                    <a:solidFill>
                      <a:srgbClr val="A50021"/>
                    </a:solidFill>
                    <a:latin typeface="VNI-Times" pitchFamily="2" charset="0"/>
                  </a:rPr>
                  <a:t>315+101</a:t>
                </a:r>
              </a:p>
            </p:txBody>
          </p:sp>
          <p:sp>
            <p:nvSpPr>
              <p:cNvPr id="25686" name="Text Box 118"/>
              <p:cNvSpPr txBox="1">
                <a:spLocks noChangeArrowheads="1"/>
              </p:cNvSpPr>
              <p:nvPr/>
            </p:nvSpPr>
            <p:spPr bwMode="auto">
              <a:xfrm>
                <a:off x="4241" y="1616"/>
                <a:ext cx="77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 dirty="0">
                    <a:solidFill>
                      <a:srgbClr val="A50021"/>
                    </a:solidFill>
                    <a:latin typeface="VNI-Times" pitchFamily="2" charset="0"/>
                  </a:rPr>
                  <a:t>108+32</a:t>
                </a:r>
              </a:p>
            </p:txBody>
          </p:sp>
          <p:sp>
            <p:nvSpPr>
              <p:cNvPr id="25687" name="Line 119"/>
              <p:cNvSpPr>
                <a:spLocks noChangeShapeType="1"/>
              </p:cNvSpPr>
              <p:nvPr/>
            </p:nvSpPr>
            <p:spPr bwMode="auto">
              <a:xfrm>
                <a:off x="4286" y="166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84" name="Text Box 120"/>
            <p:cNvSpPr txBox="1">
              <a:spLocks noChangeArrowheads="1"/>
            </p:cNvSpPr>
            <p:nvPr/>
          </p:nvSpPr>
          <p:spPr bwMode="auto">
            <a:xfrm>
              <a:off x="4040" y="1507"/>
              <a:ext cx="22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000" dirty="0">
                  <a:solidFill>
                    <a:srgbClr val="A50021"/>
                  </a:solidFill>
                  <a:latin typeface="VNI-Times" pitchFamily="2" charset="0"/>
                </a:rPr>
                <a:t>=</a:t>
              </a:r>
            </a:p>
          </p:txBody>
        </p:sp>
      </p:grpSp>
      <p:grpSp>
        <p:nvGrpSpPr>
          <p:cNvPr id="8" name="Group 127"/>
          <p:cNvGrpSpPr>
            <a:grpSpLocks/>
          </p:cNvGrpSpPr>
          <p:nvPr/>
        </p:nvGrpSpPr>
        <p:grpSpPr bwMode="auto">
          <a:xfrm>
            <a:off x="5486400" y="5791200"/>
            <a:ext cx="914400" cy="757238"/>
            <a:chOff x="3624" y="2461"/>
            <a:chExt cx="589" cy="477"/>
          </a:xfrm>
        </p:grpSpPr>
        <p:sp>
          <p:nvSpPr>
            <p:cNvPr id="25680" name="Text Box 128"/>
            <p:cNvSpPr txBox="1">
              <a:spLocks noChangeArrowheads="1"/>
            </p:cNvSpPr>
            <p:nvPr/>
          </p:nvSpPr>
          <p:spPr bwMode="auto">
            <a:xfrm>
              <a:off x="3624" y="2461"/>
              <a:ext cx="58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0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Trơn</a:t>
              </a:r>
              <a:endParaRPr lang="en-US" altLang="en-US" sz="2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81" name="Text Box 129"/>
            <p:cNvSpPr txBox="1">
              <a:spLocks noChangeArrowheads="1"/>
            </p:cNvSpPr>
            <p:nvPr/>
          </p:nvSpPr>
          <p:spPr bwMode="auto">
            <a:xfrm>
              <a:off x="3624" y="2688"/>
              <a:ext cx="58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0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Nh</a:t>
              </a:r>
              <a:r>
                <a:rPr lang="en-US" altLang="en-US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ă</a:t>
              </a:r>
              <a:r>
                <a:rPr lang="en-US" altLang="en-US" sz="20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endParaRPr lang="en-US" altLang="en-US" sz="2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82" name="Line 130"/>
            <p:cNvSpPr>
              <a:spLocks noChangeShapeType="1"/>
            </p:cNvSpPr>
            <p:nvPr/>
          </p:nvSpPr>
          <p:spPr bwMode="auto">
            <a:xfrm>
              <a:off x="3651" y="2733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131"/>
          <p:cNvGrpSpPr>
            <a:grpSpLocks/>
          </p:cNvGrpSpPr>
          <p:nvPr/>
        </p:nvGrpSpPr>
        <p:grpSpPr bwMode="auto">
          <a:xfrm>
            <a:off x="6248400" y="5791202"/>
            <a:ext cx="1524000" cy="702172"/>
            <a:chOff x="4014" y="2391"/>
            <a:chExt cx="1025" cy="492"/>
          </a:xfrm>
        </p:grpSpPr>
        <p:grpSp>
          <p:nvGrpSpPr>
            <p:cNvPr id="10" name="Group 132"/>
            <p:cNvGrpSpPr>
              <a:grpSpLocks/>
            </p:cNvGrpSpPr>
            <p:nvPr/>
          </p:nvGrpSpPr>
          <p:grpSpPr bwMode="auto">
            <a:xfrm>
              <a:off x="4177" y="2391"/>
              <a:ext cx="862" cy="492"/>
              <a:chOff x="4422" y="3430"/>
              <a:chExt cx="862" cy="492"/>
            </a:xfrm>
          </p:grpSpPr>
          <p:sp>
            <p:nvSpPr>
              <p:cNvPr id="25677" name="Text Box 133"/>
              <p:cNvSpPr txBox="1">
                <a:spLocks noChangeArrowheads="1"/>
              </p:cNvSpPr>
              <p:nvPr/>
            </p:nvSpPr>
            <p:spPr bwMode="auto">
              <a:xfrm>
                <a:off x="4422" y="3430"/>
                <a:ext cx="862" cy="2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315+108</a:t>
                </a:r>
              </a:p>
            </p:txBody>
          </p:sp>
          <p:sp>
            <p:nvSpPr>
              <p:cNvPr id="25678" name="Text Box 134"/>
              <p:cNvSpPr txBox="1">
                <a:spLocks noChangeArrowheads="1"/>
              </p:cNvSpPr>
              <p:nvPr/>
            </p:nvSpPr>
            <p:spPr bwMode="auto">
              <a:xfrm>
                <a:off x="4464" y="3644"/>
                <a:ext cx="771" cy="2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101+32</a:t>
                </a:r>
              </a:p>
            </p:txBody>
          </p:sp>
          <p:sp>
            <p:nvSpPr>
              <p:cNvPr id="25679" name="Line 135"/>
              <p:cNvSpPr>
                <a:spLocks noChangeShapeType="1"/>
              </p:cNvSpPr>
              <p:nvPr/>
            </p:nvSpPr>
            <p:spPr bwMode="auto">
              <a:xfrm>
                <a:off x="4467" y="3702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76" name="Text Box 136"/>
            <p:cNvSpPr txBox="1">
              <a:spLocks noChangeArrowheads="1"/>
            </p:cNvSpPr>
            <p:nvPr/>
          </p:nvSpPr>
          <p:spPr bwMode="auto">
            <a:xfrm>
              <a:off x="4014" y="2527"/>
              <a:ext cx="227" cy="2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0000CC"/>
                  </a:solidFill>
                  <a:latin typeface="VNI-Times" pitchFamily="2" charset="0"/>
                </a:rPr>
                <a:t>=</a:t>
              </a:r>
            </a:p>
          </p:txBody>
        </p:sp>
      </p:grpSp>
      <p:grpSp>
        <p:nvGrpSpPr>
          <p:cNvPr id="11" name="Group 137"/>
          <p:cNvGrpSpPr>
            <a:grpSpLocks/>
          </p:cNvGrpSpPr>
          <p:nvPr/>
        </p:nvGrpSpPr>
        <p:grpSpPr bwMode="auto">
          <a:xfrm>
            <a:off x="7543800" y="5791200"/>
            <a:ext cx="1676400" cy="785813"/>
            <a:chOff x="4786" y="2391"/>
            <a:chExt cx="1078" cy="495"/>
          </a:xfrm>
        </p:grpSpPr>
        <p:grpSp>
          <p:nvGrpSpPr>
            <p:cNvPr id="12" name="Group 138"/>
            <p:cNvGrpSpPr>
              <a:grpSpLocks/>
            </p:cNvGrpSpPr>
            <p:nvPr/>
          </p:nvGrpSpPr>
          <p:grpSpPr bwMode="auto">
            <a:xfrm>
              <a:off x="4920" y="2391"/>
              <a:ext cx="499" cy="477"/>
              <a:chOff x="2925" y="3203"/>
              <a:chExt cx="499" cy="477"/>
            </a:xfrm>
          </p:grpSpPr>
          <p:sp>
            <p:nvSpPr>
              <p:cNvPr id="25672" name="Text Box 139"/>
              <p:cNvSpPr txBox="1">
                <a:spLocks noChangeArrowheads="1"/>
              </p:cNvSpPr>
              <p:nvPr/>
            </p:nvSpPr>
            <p:spPr bwMode="auto">
              <a:xfrm>
                <a:off x="2925" y="3203"/>
                <a:ext cx="49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423</a:t>
                </a:r>
              </a:p>
            </p:txBody>
          </p:sp>
          <p:sp>
            <p:nvSpPr>
              <p:cNvPr id="25673" name="Text Box 140"/>
              <p:cNvSpPr txBox="1">
                <a:spLocks noChangeArrowheads="1"/>
              </p:cNvSpPr>
              <p:nvPr/>
            </p:nvSpPr>
            <p:spPr bwMode="auto">
              <a:xfrm>
                <a:off x="2925" y="3430"/>
                <a:ext cx="49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133</a:t>
                </a:r>
              </a:p>
            </p:txBody>
          </p:sp>
          <p:sp>
            <p:nvSpPr>
              <p:cNvPr id="25674" name="Line 141"/>
              <p:cNvSpPr>
                <a:spLocks noChangeShapeType="1"/>
              </p:cNvSpPr>
              <p:nvPr/>
            </p:nvSpPr>
            <p:spPr bwMode="auto">
              <a:xfrm>
                <a:off x="2970" y="3475"/>
                <a:ext cx="31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66" name="Text Box 142"/>
            <p:cNvSpPr txBox="1">
              <a:spLocks noChangeArrowheads="1"/>
            </p:cNvSpPr>
            <p:nvPr/>
          </p:nvSpPr>
          <p:spPr bwMode="auto">
            <a:xfrm>
              <a:off x="4786" y="2517"/>
              <a:ext cx="22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0000CC"/>
                  </a:solidFill>
                  <a:latin typeface="VNI-Times" pitchFamily="2" charset="0"/>
                </a:rPr>
                <a:t>=</a:t>
              </a:r>
            </a:p>
          </p:txBody>
        </p:sp>
        <p:sp>
          <p:nvSpPr>
            <p:cNvPr id="25667" name="Text Box 143"/>
            <p:cNvSpPr txBox="1">
              <a:spLocks noChangeArrowheads="1"/>
            </p:cNvSpPr>
            <p:nvPr/>
          </p:nvSpPr>
          <p:spPr bwMode="auto">
            <a:xfrm>
              <a:off x="5256" y="2518"/>
              <a:ext cx="22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latin typeface="VNI-Times" pitchFamily="2" charset="0"/>
                </a:rPr>
                <a:t>≈</a:t>
              </a:r>
            </a:p>
          </p:txBody>
        </p:sp>
        <p:grpSp>
          <p:nvGrpSpPr>
            <p:cNvPr id="13" name="Group 144"/>
            <p:cNvGrpSpPr>
              <a:grpSpLocks/>
            </p:cNvGrpSpPr>
            <p:nvPr/>
          </p:nvGrpSpPr>
          <p:grpSpPr bwMode="auto">
            <a:xfrm>
              <a:off x="5356" y="2427"/>
              <a:ext cx="508" cy="459"/>
              <a:chOff x="5048" y="1407"/>
              <a:chExt cx="508" cy="459"/>
            </a:xfrm>
          </p:grpSpPr>
          <p:sp>
            <p:nvSpPr>
              <p:cNvPr id="25669" name="Text Box 145"/>
              <p:cNvSpPr txBox="1">
                <a:spLocks noChangeArrowheads="1"/>
              </p:cNvSpPr>
              <p:nvPr/>
            </p:nvSpPr>
            <p:spPr bwMode="auto">
              <a:xfrm>
                <a:off x="5048" y="1407"/>
                <a:ext cx="32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 eaLnBrk="1" hangingPunct="1">
                  <a:spcBef>
                    <a:spcPct val="50000"/>
                  </a:spcBef>
                </a:pPr>
                <a:r>
                  <a:rPr lang="en-US" altLang="en-US" sz="2000" dirty="0">
                    <a:latin typeface="VNI-Times" pitchFamily="2" charset="0"/>
                  </a:rPr>
                  <a:t>  </a:t>
                </a:r>
                <a:r>
                  <a:rPr lang="en-US" altLang="en-US" sz="2000" b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25670" name="Text Box 146"/>
              <p:cNvSpPr txBox="1">
                <a:spLocks noChangeArrowheads="1"/>
              </p:cNvSpPr>
              <p:nvPr/>
            </p:nvSpPr>
            <p:spPr bwMode="auto">
              <a:xfrm>
                <a:off x="5057" y="1616"/>
                <a:ext cx="49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dirty="0">
                    <a:solidFill>
                      <a:srgbClr val="0000CC"/>
                    </a:solidFill>
                    <a:latin typeface="VNI-Times" pitchFamily="2" charset="0"/>
                  </a:rPr>
                  <a:t>  </a:t>
                </a:r>
                <a:r>
                  <a:rPr lang="en-US" altLang="en-US" sz="2000" b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25671" name="Line 147"/>
              <p:cNvSpPr>
                <a:spLocks noChangeShapeType="1"/>
              </p:cNvSpPr>
              <p:nvPr/>
            </p:nvSpPr>
            <p:spPr bwMode="auto">
              <a:xfrm>
                <a:off x="5102" y="1643"/>
                <a:ext cx="27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5651" name="Oval 148"/>
          <p:cNvSpPr>
            <a:spLocks noChangeArrowheads="1"/>
          </p:cNvSpPr>
          <p:nvPr/>
        </p:nvSpPr>
        <p:spPr bwMode="auto">
          <a:xfrm>
            <a:off x="5867400" y="2895600"/>
            <a:ext cx="1752600" cy="6858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/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hạt</a:t>
            </a:r>
            <a:endParaRPr lang="en-US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13" name="Oval 149"/>
          <p:cNvSpPr>
            <a:spLocks noChangeArrowheads="1"/>
          </p:cNvSpPr>
          <p:nvPr/>
        </p:nvSpPr>
        <p:spPr bwMode="auto">
          <a:xfrm>
            <a:off x="5867400" y="4876800"/>
            <a:ext cx="2286000" cy="7620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 dạng hạt</a:t>
            </a:r>
          </a:p>
        </p:txBody>
      </p:sp>
      <p:sp>
        <p:nvSpPr>
          <p:cNvPr id="25654" name="Text Box 93"/>
          <p:cNvSpPr txBox="1">
            <a:spLocks noChangeArrowheads="1"/>
          </p:cNvSpPr>
          <p:nvPr/>
        </p:nvSpPr>
        <p:spPr bwMode="auto">
          <a:xfrm>
            <a:off x="3911600" y="3254375"/>
            <a:ext cx="134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A50021"/>
                </a:solidFill>
              </a:rPr>
              <a:t> </a:t>
            </a:r>
            <a:r>
              <a:rPr lang="en-US" altLang="en-US" sz="2400" b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= 9/16 </a:t>
            </a:r>
          </a:p>
        </p:txBody>
      </p:sp>
      <p:sp>
        <p:nvSpPr>
          <p:cNvPr id="66" name="Text Box 93"/>
          <p:cNvSpPr txBox="1">
            <a:spLocks noChangeArrowheads="1"/>
          </p:cNvSpPr>
          <p:nvPr/>
        </p:nvSpPr>
        <p:spPr bwMode="auto">
          <a:xfrm>
            <a:off x="3186113" y="3238500"/>
            <a:ext cx="78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A50021"/>
                </a:solidFill>
              </a:rPr>
              <a:t>    </a:t>
            </a:r>
            <a:r>
              <a:rPr lang="en-US" altLang="en-US" sz="2800" b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¾</a:t>
            </a:r>
          </a:p>
        </p:txBody>
      </p:sp>
      <p:sp>
        <p:nvSpPr>
          <p:cNvPr id="67" name="Text Box 93"/>
          <p:cNvSpPr txBox="1">
            <a:spLocks noChangeArrowheads="1"/>
          </p:cNvSpPr>
          <p:nvPr/>
        </p:nvSpPr>
        <p:spPr bwMode="auto">
          <a:xfrm>
            <a:off x="2725738" y="4151313"/>
            <a:ext cx="5508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¾</a:t>
            </a:r>
            <a:r>
              <a:rPr lang="en-US" altLang="en-US" sz="2800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>
                <a:solidFill>
                  <a:srgbClr val="A50021"/>
                </a:solidFill>
              </a:rPr>
              <a:t> </a:t>
            </a:r>
            <a:endParaRPr lang="en-US" altLang="en-US" sz="2800" b="1" dirty="0">
              <a:solidFill>
                <a:srgbClr val="A50021"/>
              </a:solidFill>
            </a:endParaRPr>
          </a:p>
        </p:txBody>
      </p:sp>
      <p:sp>
        <p:nvSpPr>
          <p:cNvPr id="68" name="Text Box 93"/>
          <p:cNvSpPr txBox="1">
            <a:spLocks noChangeArrowheads="1"/>
          </p:cNvSpPr>
          <p:nvPr/>
        </p:nvSpPr>
        <p:spPr bwMode="auto">
          <a:xfrm>
            <a:off x="3251200" y="4143375"/>
            <a:ext cx="78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FF0000"/>
                </a:solidFill>
              </a:rPr>
              <a:t>x</a:t>
            </a:r>
            <a:r>
              <a:rPr lang="en-US" altLang="en-US" sz="2000" dirty="0">
                <a:solidFill>
                  <a:srgbClr val="A50021"/>
                </a:solidFill>
              </a:rPr>
              <a:t>  </a:t>
            </a:r>
            <a:r>
              <a:rPr lang="en-US" altLang="en-US" sz="2800" b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¼</a:t>
            </a:r>
            <a:r>
              <a:rPr lang="en-US" altLang="en-US" sz="2800" dirty="0">
                <a:solidFill>
                  <a:srgbClr val="A50021"/>
                </a:solidFill>
              </a:rPr>
              <a:t> </a:t>
            </a:r>
            <a:endParaRPr lang="en-US" altLang="en-US" sz="2800" b="1" dirty="0">
              <a:solidFill>
                <a:srgbClr val="A50021"/>
              </a:solidFill>
            </a:endParaRPr>
          </a:p>
        </p:txBody>
      </p:sp>
      <p:sp>
        <p:nvSpPr>
          <p:cNvPr id="25658" name="Text Box 94"/>
          <p:cNvSpPr txBox="1">
            <a:spLocks noChangeArrowheads="1"/>
          </p:cNvSpPr>
          <p:nvPr/>
        </p:nvSpPr>
        <p:spPr bwMode="auto">
          <a:xfrm>
            <a:off x="3962400" y="5100638"/>
            <a:ext cx="1295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A50021"/>
                </a:solidFill>
              </a:rPr>
              <a:t> = 3/16</a:t>
            </a:r>
            <a:endParaRPr lang="en-US" altLang="en-US" sz="2400" b="1">
              <a:solidFill>
                <a:srgbClr val="A50021"/>
              </a:solidFill>
            </a:endParaRPr>
          </a:p>
        </p:txBody>
      </p:sp>
      <p:sp>
        <p:nvSpPr>
          <p:cNvPr id="70" name="Text Box 93"/>
          <p:cNvSpPr txBox="1">
            <a:spLocks noChangeArrowheads="1"/>
          </p:cNvSpPr>
          <p:nvPr/>
        </p:nvSpPr>
        <p:spPr bwMode="auto">
          <a:xfrm>
            <a:off x="3119438" y="5029200"/>
            <a:ext cx="9191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 </a:t>
            </a:r>
            <a:r>
              <a:rPr lang="en-US" altLang="en-US" sz="2800" b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¾  </a:t>
            </a:r>
          </a:p>
        </p:txBody>
      </p:sp>
      <p:sp>
        <p:nvSpPr>
          <p:cNvPr id="71" name="Text Box 93"/>
          <p:cNvSpPr txBox="1">
            <a:spLocks noChangeArrowheads="1"/>
          </p:cNvSpPr>
          <p:nvPr/>
        </p:nvSpPr>
        <p:spPr bwMode="auto">
          <a:xfrm>
            <a:off x="2667000" y="5041900"/>
            <a:ext cx="78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¼</a:t>
            </a:r>
            <a:r>
              <a:rPr lang="en-US" altLang="en-US" sz="2800" dirty="0">
                <a:solidFill>
                  <a:srgbClr val="A50021"/>
                </a:solidFill>
              </a:rPr>
              <a:t> </a:t>
            </a:r>
            <a:endParaRPr lang="en-US" altLang="en-US" sz="2800" b="1" dirty="0">
              <a:solidFill>
                <a:srgbClr val="A50021"/>
              </a:solidFill>
            </a:endParaRPr>
          </a:p>
        </p:txBody>
      </p:sp>
      <p:sp>
        <p:nvSpPr>
          <p:cNvPr id="72" name="Text Box 93"/>
          <p:cNvSpPr txBox="1">
            <a:spLocks noChangeArrowheads="1"/>
          </p:cNvSpPr>
          <p:nvPr/>
        </p:nvSpPr>
        <p:spPr bwMode="auto">
          <a:xfrm>
            <a:off x="2711450" y="6099175"/>
            <a:ext cx="78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A50021"/>
                </a:solidFill>
              </a:rPr>
              <a:t> </a:t>
            </a:r>
            <a:r>
              <a:rPr lang="en-US" altLang="en-US" sz="2800">
                <a:solidFill>
                  <a:srgbClr val="A50021"/>
                </a:solidFill>
              </a:rPr>
              <a:t>¼ </a:t>
            </a:r>
            <a:endParaRPr lang="en-US" altLang="en-US" sz="2800" b="1">
              <a:solidFill>
                <a:srgbClr val="A50021"/>
              </a:solidFill>
            </a:endParaRPr>
          </a:p>
        </p:txBody>
      </p:sp>
      <p:sp>
        <p:nvSpPr>
          <p:cNvPr id="73" name="Text Box 93"/>
          <p:cNvSpPr txBox="1">
            <a:spLocks noChangeArrowheads="1"/>
          </p:cNvSpPr>
          <p:nvPr/>
        </p:nvSpPr>
        <p:spPr bwMode="auto">
          <a:xfrm>
            <a:off x="3276600" y="6046788"/>
            <a:ext cx="787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FF0000"/>
                </a:solidFill>
              </a:rPr>
              <a:t>x</a:t>
            </a:r>
            <a:r>
              <a:rPr lang="en-US" altLang="en-US" sz="2000">
                <a:solidFill>
                  <a:srgbClr val="A50021"/>
                </a:solidFill>
              </a:rPr>
              <a:t>  </a:t>
            </a:r>
            <a:r>
              <a:rPr lang="en-US" altLang="en-US" sz="2800">
                <a:solidFill>
                  <a:srgbClr val="A50021"/>
                </a:solidFill>
              </a:rPr>
              <a:t>¼ </a:t>
            </a:r>
            <a:endParaRPr lang="en-US" altLang="en-US" sz="2800" b="1">
              <a:solidFill>
                <a:srgbClr val="A50021"/>
              </a:solidFill>
            </a:endParaRPr>
          </a:p>
        </p:txBody>
      </p:sp>
      <p:sp>
        <p:nvSpPr>
          <p:cNvPr id="74" name="Text Box 93"/>
          <p:cNvSpPr txBox="1">
            <a:spLocks noChangeArrowheads="1"/>
          </p:cNvSpPr>
          <p:nvPr/>
        </p:nvSpPr>
        <p:spPr bwMode="auto">
          <a:xfrm>
            <a:off x="2903538" y="3224213"/>
            <a:ext cx="78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A50021"/>
                </a:solidFill>
              </a:rPr>
              <a:t>   </a:t>
            </a:r>
            <a:r>
              <a:rPr lang="en-US" altLang="en-US" sz="2000" b="1" dirty="0">
                <a:solidFill>
                  <a:srgbClr val="FF0000"/>
                </a:solidFill>
              </a:rPr>
              <a:t>x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sp>
        <p:nvSpPr>
          <p:cNvPr id="75" name="Rectangle 3"/>
          <p:cNvSpPr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4: 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LAI HAI CẶP TÍNH TRẠNG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 Box 4"/>
          <p:cNvSpPr txBox="1">
            <a:spLocks noChangeArrowheads="1"/>
          </p:cNvSpPr>
          <p:nvPr/>
        </p:nvSpPr>
        <p:spPr bwMode="auto">
          <a:xfrm>
            <a:off x="0" y="5334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I/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Men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đen</a:t>
            </a:r>
            <a:endParaRPr lang="en-US" alt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Box 66"/>
          <p:cNvSpPr txBox="1">
            <a:spLocks noChangeArrowheads="1"/>
          </p:cNvSpPr>
          <p:nvPr/>
        </p:nvSpPr>
        <p:spPr bwMode="auto">
          <a:xfrm>
            <a:off x="0" y="990600"/>
            <a:ext cx="342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alt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57" grpId="0"/>
      <p:bldP spid="66" grpId="0"/>
      <p:bldP spid="67" grpId="0"/>
      <p:bldP spid="68" grpId="0"/>
      <p:bldP spid="70" grpId="0"/>
      <p:bldP spid="71" grpId="0"/>
      <p:bldP spid="72" grpId="0"/>
      <p:bldP spid="73" grpId="0"/>
      <p:bldP spid="7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457200" y="33528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trơn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= ¾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  x   ¾ 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trơn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= 9/16  </a:t>
            </a:r>
          </a:p>
        </p:txBody>
      </p:sp>
      <p:sp>
        <p:nvSpPr>
          <p:cNvPr id="24581" name="TextBox 5"/>
          <p:cNvSpPr txBox="1">
            <a:spLocks noChangeArrowheads="1"/>
          </p:cNvSpPr>
          <p:nvPr/>
        </p:nvSpPr>
        <p:spPr bwMode="auto">
          <a:xfrm>
            <a:off x="457200" y="38862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nhăn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= ¾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  x   ¼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nhăn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= 3/16  </a:t>
            </a:r>
          </a:p>
        </p:txBody>
      </p:sp>
      <p:sp>
        <p:nvSpPr>
          <p:cNvPr id="24582" name="TextBox 6"/>
          <p:cNvSpPr txBox="1">
            <a:spLocks noChangeArrowheads="1"/>
          </p:cNvSpPr>
          <p:nvPr/>
        </p:nvSpPr>
        <p:spPr bwMode="auto">
          <a:xfrm>
            <a:off x="457200" y="43434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trơn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= ¼ 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  x   ¾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trơn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= 3/16  </a:t>
            </a:r>
          </a:p>
        </p:txBody>
      </p:sp>
      <p:sp>
        <p:nvSpPr>
          <p:cNvPr id="24583" name="TextBox 7"/>
          <p:cNvSpPr txBox="1">
            <a:spLocks noChangeArrowheads="1"/>
          </p:cNvSpPr>
          <p:nvPr/>
        </p:nvSpPr>
        <p:spPr bwMode="auto">
          <a:xfrm>
            <a:off x="457200" y="4876800"/>
            <a:ext cx="7772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nhăn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= ¼ 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  x   ¼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nhăn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= 1/16  </a:t>
            </a:r>
          </a:p>
        </p:txBody>
      </p:sp>
      <p:grpSp>
        <p:nvGrpSpPr>
          <p:cNvPr id="2" name="Group 100"/>
          <p:cNvGrpSpPr>
            <a:grpSpLocks/>
          </p:cNvGrpSpPr>
          <p:nvPr/>
        </p:nvGrpSpPr>
        <p:grpSpPr bwMode="auto">
          <a:xfrm>
            <a:off x="2895600" y="1524374"/>
            <a:ext cx="1639888" cy="928313"/>
            <a:chOff x="4785" y="1308"/>
            <a:chExt cx="1056" cy="604"/>
          </a:xfrm>
        </p:grpSpPr>
        <p:grpSp>
          <p:nvGrpSpPr>
            <p:cNvPr id="3" name="Group 101"/>
            <p:cNvGrpSpPr>
              <a:grpSpLocks/>
            </p:cNvGrpSpPr>
            <p:nvPr/>
          </p:nvGrpSpPr>
          <p:grpSpPr bwMode="auto">
            <a:xfrm>
              <a:off x="4930" y="1380"/>
              <a:ext cx="499" cy="527"/>
              <a:chOff x="2925" y="3203"/>
              <a:chExt cx="499" cy="527"/>
            </a:xfrm>
          </p:grpSpPr>
          <p:sp>
            <p:nvSpPr>
              <p:cNvPr id="26672" name="Text Box 102"/>
              <p:cNvSpPr txBox="1">
                <a:spLocks noChangeArrowheads="1"/>
              </p:cNvSpPr>
              <p:nvPr/>
            </p:nvSpPr>
            <p:spPr bwMode="auto">
              <a:xfrm>
                <a:off x="2925" y="3203"/>
                <a:ext cx="499" cy="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1">
                    <a:latin typeface="Times New Roman" pitchFamily="18" charset="0"/>
                    <a:cs typeface="Times New Roman" pitchFamily="18" charset="0"/>
                  </a:rPr>
                  <a:t>416</a:t>
                </a:r>
              </a:p>
            </p:txBody>
          </p:sp>
          <p:sp>
            <p:nvSpPr>
              <p:cNvPr id="26673" name="Text Box 103"/>
              <p:cNvSpPr txBox="1">
                <a:spLocks noChangeArrowheads="1"/>
              </p:cNvSpPr>
              <p:nvPr/>
            </p:nvSpPr>
            <p:spPr bwMode="auto">
              <a:xfrm>
                <a:off x="2925" y="3430"/>
                <a:ext cx="499" cy="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1" dirty="0">
                    <a:latin typeface="Times New Roman" pitchFamily="18" charset="0"/>
                    <a:cs typeface="Times New Roman" pitchFamily="18" charset="0"/>
                  </a:rPr>
                  <a:t>140</a:t>
                </a:r>
              </a:p>
            </p:txBody>
          </p:sp>
          <p:sp>
            <p:nvSpPr>
              <p:cNvPr id="26674" name="Line 104"/>
              <p:cNvSpPr>
                <a:spLocks noChangeShapeType="1"/>
              </p:cNvSpPr>
              <p:nvPr/>
            </p:nvSpPr>
            <p:spPr bwMode="auto">
              <a:xfrm>
                <a:off x="2970" y="3475"/>
                <a:ext cx="31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4" name="Group 105"/>
            <p:cNvGrpSpPr>
              <a:grpSpLocks/>
            </p:cNvGrpSpPr>
            <p:nvPr/>
          </p:nvGrpSpPr>
          <p:grpSpPr bwMode="auto">
            <a:xfrm>
              <a:off x="5342" y="1308"/>
              <a:ext cx="499" cy="604"/>
              <a:chOff x="5034" y="1299"/>
              <a:chExt cx="499" cy="604"/>
            </a:xfrm>
          </p:grpSpPr>
          <p:sp>
            <p:nvSpPr>
              <p:cNvPr id="26669" name="Text Box 106"/>
              <p:cNvSpPr txBox="1">
                <a:spLocks noChangeArrowheads="1"/>
              </p:cNvSpPr>
              <p:nvPr/>
            </p:nvSpPr>
            <p:spPr bwMode="auto">
              <a:xfrm>
                <a:off x="5115" y="1299"/>
                <a:ext cx="327" cy="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 eaLnBrk="1" hangingPunct="1">
                  <a:spcBef>
                    <a:spcPct val="50000"/>
                  </a:spcBef>
                </a:pPr>
                <a:r>
                  <a:rPr lang="en-US" altLang="en-US" sz="2400" b="1" dirty="0">
                    <a:latin typeface="Times New Roman" pitchFamily="18" charset="0"/>
                    <a:cs typeface="Times New Roman" pitchFamily="18" charset="0"/>
                  </a:rPr>
                  <a:t>  3</a:t>
                </a:r>
              </a:p>
            </p:txBody>
          </p:sp>
          <p:sp>
            <p:nvSpPr>
              <p:cNvPr id="26670" name="Text Box 107"/>
              <p:cNvSpPr txBox="1">
                <a:spLocks noChangeArrowheads="1"/>
              </p:cNvSpPr>
              <p:nvPr/>
            </p:nvSpPr>
            <p:spPr bwMode="auto">
              <a:xfrm>
                <a:off x="5034" y="1603"/>
                <a:ext cx="499" cy="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1">
                    <a:latin typeface="Times New Roman" pitchFamily="18" charset="0"/>
                    <a:cs typeface="Times New Roman" pitchFamily="18" charset="0"/>
                  </a:rPr>
                  <a:t>  1</a:t>
                </a:r>
              </a:p>
            </p:txBody>
          </p:sp>
          <p:sp>
            <p:nvSpPr>
              <p:cNvPr id="26671" name="Line 108"/>
              <p:cNvSpPr>
                <a:spLocks noChangeShapeType="1"/>
              </p:cNvSpPr>
              <p:nvPr/>
            </p:nvSpPr>
            <p:spPr bwMode="auto">
              <a:xfrm>
                <a:off x="5102" y="1643"/>
                <a:ext cx="27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6667" name="Text Box 109"/>
            <p:cNvSpPr txBox="1">
              <a:spLocks noChangeArrowheads="1"/>
            </p:cNvSpPr>
            <p:nvPr/>
          </p:nvSpPr>
          <p:spPr bwMode="auto">
            <a:xfrm>
              <a:off x="4785" y="1507"/>
              <a:ext cx="227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latin typeface="Times New Roman" pitchFamily="18" charset="0"/>
                  <a:cs typeface="Times New Roman" pitchFamily="18" charset="0"/>
                </a:rPr>
                <a:t>=</a:t>
              </a:r>
            </a:p>
          </p:txBody>
        </p:sp>
        <p:sp>
          <p:nvSpPr>
            <p:cNvPr id="26668" name="Text Box 110"/>
            <p:cNvSpPr txBox="1">
              <a:spLocks noChangeArrowheads="1"/>
            </p:cNvSpPr>
            <p:nvPr/>
          </p:nvSpPr>
          <p:spPr bwMode="auto">
            <a:xfrm>
              <a:off x="5247" y="1489"/>
              <a:ext cx="227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latin typeface="Times New Roman" pitchFamily="18" charset="0"/>
                  <a:cs typeface="Times New Roman" pitchFamily="18" charset="0"/>
                </a:rPr>
                <a:t>≈</a:t>
              </a:r>
            </a:p>
          </p:txBody>
        </p:sp>
      </p:grpSp>
      <p:grpSp>
        <p:nvGrpSpPr>
          <p:cNvPr id="5" name="Group 111"/>
          <p:cNvGrpSpPr>
            <a:grpSpLocks/>
          </p:cNvGrpSpPr>
          <p:nvPr/>
        </p:nvGrpSpPr>
        <p:grpSpPr bwMode="auto">
          <a:xfrm>
            <a:off x="669925" y="1635125"/>
            <a:ext cx="935038" cy="822325"/>
            <a:chOff x="1882" y="3203"/>
            <a:chExt cx="589" cy="518"/>
          </a:xfrm>
        </p:grpSpPr>
        <p:sp>
          <p:nvSpPr>
            <p:cNvPr id="26662" name="Text Box 112"/>
            <p:cNvSpPr txBox="1">
              <a:spLocks noChangeArrowheads="1"/>
            </p:cNvSpPr>
            <p:nvPr/>
          </p:nvSpPr>
          <p:spPr bwMode="auto">
            <a:xfrm>
              <a:off x="1882" y="3203"/>
              <a:ext cx="58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latin typeface="Times New Roman" pitchFamily="18" charset="0"/>
                  <a:cs typeface="Times New Roman" pitchFamily="18" charset="0"/>
                </a:rPr>
                <a:t>Vàng</a:t>
              </a:r>
            </a:p>
          </p:txBody>
        </p:sp>
        <p:sp>
          <p:nvSpPr>
            <p:cNvPr id="26663" name="Text Box 113"/>
            <p:cNvSpPr txBox="1">
              <a:spLocks noChangeArrowheads="1"/>
            </p:cNvSpPr>
            <p:nvPr/>
          </p:nvSpPr>
          <p:spPr bwMode="auto">
            <a:xfrm>
              <a:off x="1882" y="3430"/>
              <a:ext cx="58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latin typeface="Times New Roman" pitchFamily="18" charset="0"/>
                  <a:cs typeface="Times New Roman" pitchFamily="18" charset="0"/>
                </a:rPr>
                <a:t>Xanh</a:t>
              </a:r>
            </a:p>
          </p:txBody>
        </p:sp>
        <p:sp>
          <p:nvSpPr>
            <p:cNvPr id="26664" name="Line 114"/>
            <p:cNvSpPr>
              <a:spLocks noChangeShapeType="1"/>
            </p:cNvSpPr>
            <p:nvPr/>
          </p:nvSpPr>
          <p:spPr bwMode="auto">
            <a:xfrm>
              <a:off x="1927" y="3475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115"/>
          <p:cNvGrpSpPr>
            <a:grpSpLocks/>
          </p:cNvGrpSpPr>
          <p:nvPr/>
        </p:nvGrpSpPr>
        <p:grpSpPr bwMode="auto">
          <a:xfrm>
            <a:off x="1538288" y="1635125"/>
            <a:ext cx="1585912" cy="822325"/>
            <a:chOff x="4040" y="1380"/>
            <a:chExt cx="999" cy="518"/>
          </a:xfrm>
        </p:grpSpPr>
        <p:grpSp>
          <p:nvGrpSpPr>
            <p:cNvPr id="7" name="Group 116"/>
            <p:cNvGrpSpPr>
              <a:grpSpLocks/>
            </p:cNvGrpSpPr>
            <p:nvPr/>
          </p:nvGrpSpPr>
          <p:grpSpPr bwMode="auto">
            <a:xfrm>
              <a:off x="4177" y="1380"/>
              <a:ext cx="862" cy="518"/>
              <a:chOff x="4241" y="1389"/>
              <a:chExt cx="862" cy="518"/>
            </a:xfrm>
          </p:grpSpPr>
          <p:sp>
            <p:nvSpPr>
              <p:cNvPr id="26659" name="Text Box 117"/>
              <p:cNvSpPr txBox="1">
                <a:spLocks noChangeArrowheads="1"/>
              </p:cNvSpPr>
              <p:nvPr/>
            </p:nvSpPr>
            <p:spPr bwMode="auto">
              <a:xfrm>
                <a:off x="4241" y="1389"/>
                <a:ext cx="862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1">
                    <a:latin typeface="Times New Roman" pitchFamily="18" charset="0"/>
                    <a:cs typeface="Times New Roman" pitchFamily="18" charset="0"/>
                  </a:rPr>
                  <a:t>315+101</a:t>
                </a:r>
              </a:p>
            </p:txBody>
          </p:sp>
          <p:sp>
            <p:nvSpPr>
              <p:cNvPr id="26660" name="Text Box 118"/>
              <p:cNvSpPr txBox="1">
                <a:spLocks noChangeArrowheads="1"/>
              </p:cNvSpPr>
              <p:nvPr/>
            </p:nvSpPr>
            <p:spPr bwMode="auto">
              <a:xfrm>
                <a:off x="4241" y="1616"/>
                <a:ext cx="771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1">
                    <a:latin typeface="Times New Roman" pitchFamily="18" charset="0"/>
                    <a:cs typeface="Times New Roman" pitchFamily="18" charset="0"/>
                  </a:rPr>
                  <a:t>108+32</a:t>
                </a:r>
              </a:p>
            </p:txBody>
          </p:sp>
          <p:sp>
            <p:nvSpPr>
              <p:cNvPr id="26661" name="Line 119"/>
              <p:cNvSpPr>
                <a:spLocks noChangeShapeType="1"/>
              </p:cNvSpPr>
              <p:nvPr/>
            </p:nvSpPr>
            <p:spPr bwMode="auto">
              <a:xfrm>
                <a:off x="4286" y="166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6658" name="Text Box 120"/>
            <p:cNvSpPr txBox="1">
              <a:spLocks noChangeArrowheads="1"/>
            </p:cNvSpPr>
            <p:nvPr/>
          </p:nvSpPr>
          <p:spPr bwMode="auto">
            <a:xfrm>
              <a:off x="4040" y="1507"/>
              <a:ext cx="22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latin typeface="Times New Roman" pitchFamily="18" charset="0"/>
                  <a:cs typeface="Times New Roman" pitchFamily="18" charset="0"/>
                </a:rPr>
                <a:t>=</a:t>
              </a:r>
            </a:p>
          </p:txBody>
        </p:sp>
      </p:grpSp>
      <p:grpSp>
        <p:nvGrpSpPr>
          <p:cNvPr id="8" name="Group 127"/>
          <p:cNvGrpSpPr>
            <a:grpSpLocks/>
          </p:cNvGrpSpPr>
          <p:nvPr/>
        </p:nvGrpSpPr>
        <p:grpSpPr bwMode="auto">
          <a:xfrm>
            <a:off x="669925" y="2501900"/>
            <a:ext cx="1147763" cy="822325"/>
            <a:chOff x="3624" y="2461"/>
            <a:chExt cx="739" cy="518"/>
          </a:xfrm>
        </p:grpSpPr>
        <p:sp>
          <p:nvSpPr>
            <p:cNvPr id="26654" name="Text Box 128"/>
            <p:cNvSpPr txBox="1">
              <a:spLocks noChangeArrowheads="1"/>
            </p:cNvSpPr>
            <p:nvPr/>
          </p:nvSpPr>
          <p:spPr bwMode="auto">
            <a:xfrm>
              <a:off x="3624" y="2461"/>
              <a:ext cx="58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 err="1">
                  <a:latin typeface="Times New Roman" pitchFamily="18" charset="0"/>
                  <a:cs typeface="Times New Roman" pitchFamily="18" charset="0"/>
                </a:rPr>
                <a:t>Trơn</a:t>
              </a:r>
              <a:endParaRPr lang="en-US" alt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55" name="Text Box 129"/>
            <p:cNvSpPr txBox="1">
              <a:spLocks noChangeArrowheads="1"/>
            </p:cNvSpPr>
            <p:nvPr/>
          </p:nvSpPr>
          <p:spPr bwMode="auto">
            <a:xfrm>
              <a:off x="3624" y="2688"/>
              <a:ext cx="73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latin typeface="Times New Roman" pitchFamily="18" charset="0"/>
                  <a:cs typeface="Times New Roman" pitchFamily="18" charset="0"/>
                </a:rPr>
                <a:t>Nhăn</a:t>
              </a:r>
            </a:p>
          </p:txBody>
        </p:sp>
        <p:sp>
          <p:nvSpPr>
            <p:cNvPr id="26656" name="Line 130"/>
            <p:cNvSpPr>
              <a:spLocks noChangeShapeType="1"/>
            </p:cNvSpPr>
            <p:nvPr/>
          </p:nvSpPr>
          <p:spPr bwMode="auto">
            <a:xfrm>
              <a:off x="3651" y="2733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131"/>
          <p:cNvGrpSpPr>
            <a:grpSpLocks/>
          </p:cNvGrpSpPr>
          <p:nvPr/>
        </p:nvGrpSpPr>
        <p:grpSpPr bwMode="auto">
          <a:xfrm>
            <a:off x="1590675" y="2465388"/>
            <a:ext cx="1762125" cy="820737"/>
            <a:chOff x="4014" y="2365"/>
            <a:chExt cx="1185" cy="576"/>
          </a:xfrm>
        </p:grpSpPr>
        <p:grpSp>
          <p:nvGrpSpPr>
            <p:cNvPr id="10" name="Group 132"/>
            <p:cNvGrpSpPr>
              <a:grpSpLocks/>
            </p:cNvGrpSpPr>
            <p:nvPr/>
          </p:nvGrpSpPr>
          <p:grpSpPr bwMode="auto">
            <a:xfrm>
              <a:off x="4141" y="2365"/>
              <a:ext cx="1058" cy="576"/>
              <a:chOff x="4386" y="3404"/>
              <a:chExt cx="1058" cy="576"/>
            </a:xfrm>
          </p:grpSpPr>
          <p:sp>
            <p:nvSpPr>
              <p:cNvPr id="26651" name="Text Box 133"/>
              <p:cNvSpPr txBox="1">
                <a:spLocks noChangeArrowheads="1"/>
              </p:cNvSpPr>
              <p:nvPr/>
            </p:nvSpPr>
            <p:spPr bwMode="auto">
              <a:xfrm>
                <a:off x="4386" y="3404"/>
                <a:ext cx="1058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1">
                    <a:latin typeface="Times New Roman" pitchFamily="18" charset="0"/>
                    <a:cs typeface="Times New Roman" pitchFamily="18" charset="0"/>
                  </a:rPr>
                  <a:t>315+108</a:t>
                </a:r>
              </a:p>
            </p:txBody>
          </p:sp>
          <p:sp>
            <p:nvSpPr>
              <p:cNvPr id="26652" name="Text Box 134"/>
              <p:cNvSpPr txBox="1">
                <a:spLocks noChangeArrowheads="1"/>
              </p:cNvSpPr>
              <p:nvPr/>
            </p:nvSpPr>
            <p:spPr bwMode="auto">
              <a:xfrm>
                <a:off x="4422" y="3657"/>
                <a:ext cx="952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1">
                    <a:latin typeface="Times New Roman" pitchFamily="18" charset="0"/>
                    <a:cs typeface="Times New Roman" pitchFamily="18" charset="0"/>
                  </a:rPr>
                  <a:t>101+32</a:t>
                </a:r>
              </a:p>
            </p:txBody>
          </p:sp>
          <p:sp>
            <p:nvSpPr>
              <p:cNvPr id="26653" name="Line 135"/>
              <p:cNvSpPr>
                <a:spLocks noChangeShapeType="1"/>
              </p:cNvSpPr>
              <p:nvPr/>
            </p:nvSpPr>
            <p:spPr bwMode="auto">
              <a:xfrm>
                <a:off x="4467" y="3702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6650" name="Text Box 136"/>
            <p:cNvSpPr txBox="1">
              <a:spLocks noChangeArrowheads="1"/>
            </p:cNvSpPr>
            <p:nvPr/>
          </p:nvSpPr>
          <p:spPr bwMode="auto">
            <a:xfrm>
              <a:off x="4014" y="2527"/>
              <a:ext cx="227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>
                  <a:latin typeface="Times New Roman" pitchFamily="18" charset="0"/>
                  <a:cs typeface="Times New Roman" pitchFamily="18" charset="0"/>
                </a:rPr>
                <a:t>=</a:t>
              </a:r>
            </a:p>
          </p:txBody>
        </p:sp>
      </p:grpSp>
      <p:grpSp>
        <p:nvGrpSpPr>
          <p:cNvPr id="11" name="Group 137"/>
          <p:cNvGrpSpPr>
            <a:grpSpLocks/>
          </p:cNvGrpSpPr>
          <p:nvPr/>
        </p:nvGrpSpPr>
        <p:grpSpPr bwMode="auto">
          <a:xfrm>
            <a:off x="2895600" y="2362200"/>
            <a:ext cx="1682750" cy="1057275"/>
            <a:chOff x="4786" y="2343"/>
            <a:chExt cx="1082" cy="666"/>
          </a:xfrm>
        </p:grpSpPr>
        <p:grpSp>
          <p:nvGrpSpPr>
            <p:cNvPr id="12" name="Group 138"/>
            <p:cNvGrpSpPr>
              <a:grpSpLocks/>
            </p:cNvGrpSpPr>
            <p:nvPr/>
          </p:nvGrpSpPr>
          <p:grpSpPr bwMode="auto">
            <a:xfrm>
              <a:off x="4920" y="2391"/>
              <a:ext cx="499" cy="518"/>
              <a:chOff x="2925" y="3203"/>
              <a:chExt cx="499" cy="518"/>
            </a:xfrm>
          </p:grpSpPr>
          <p:sp>
            <p:nvSpPr>
              <p:cNvPr id="26646" name="Text Box 139"/>
              <p:cNvSpPr txBox="1">
                <a:spLocks noChangeArrowheads="1"/>
              </p:cNvSpPr>
              <p:nvPr/>
            </p:nvSpPr>
            <p:spPr bwMode="auto">
              <a:xfrm>
                <a:off x="2925" y="3203"/>
                <a:ext cx="49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1">
                    <a:latin typeface="Times New Roman" pitchFamily="18" charset="0"/>
                    <a:cs typeface="Times New Roman" pitchFamily="18" charset="0"/>
                  </a:rPr>
                  <a:t>423</a:t>
                </a:r>
              </a:p>
            </p:txBody>
          </p:sp>
          <p:sp>
            <p:nvSpPr>
              <p:cNvPr id="26647" name="Text Box 140"/>
              <p:cNvSpPr txBox="1">
                <a:spLocks noChangeArrowheads="1"/>
              </p:cNvSpPr>
              <p:nvPr/>
            </p:nvSpPr>
            <p:spPr bwMode="auto">
              <a:xfrm>
                <a:off x="2925" y="3430"/>
                <a:ext cx="49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1">
                    <a:latin typeface="Times New Roman" pitchFamily="18" charset="0"/>
                    <a:cs typeface="Times New Roman" pitchFamily="18" charset="0"/>
                  </a:rPr>
                  <a:t>133</a:t>
                </a:r>
              </a:p>
            </p:txBody>
          </p:sp>
          <p:sp>
            <p:nvSpPr>
              <p:cNvPr id="26648" name="Line 141"/>
              <p:cNvSpPr>
                <a:spLocks noChangeShapeType="1"/>
              </p:cNvSpPr>
              <p:nvPr/>
            </p:nvSpPr>
            <p:spPr bwMode="auto">
              <a:xfrm>
                <a:off x="2970" y="3475"/>
                <a:ext cx="31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6640" name="Text Box 142"/>
            <p:cNvSpPr txBox="1">
              <a:spLocks noChangeArrowheads="1"/>
            </p:cNvSpPr>
            <p:nvPr/>
          </p:nvSpPr>
          <p:spPr bwMode="auto">
            <a:xfrm>
              <a:off x="4786" y="2517"/>
              <a:ext cx="22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latin typeface="Times New Roman" pitchFamily="18" charset="0"/>
                  <a:cs typeface="Times New Roman" pitchFamily="18" charset="0"/>
                </a:rPr>
                <a:t>=</a:t>
              </a:r>
            </a:p>
          </p:txBody>
        </p:sp>
        <p:sp>
          <p:nvSpPr>
            <p:cNvPr id="26641" name="Text Box 143"/>
            <p:cNvSpPr txBox="1">
              <a:spLocks noChangeArrowheads="1"/>
            </p:cNvSpPr>
            <p:nvPr/>
          </p:nvSpPr>
          <p:spPr bwMode="auto">
            <a:xfrm>
              <a:off x="5256" y="2518"/>
              <a:ext cx="22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latin typeface="Times New Roman" pitchFamily="18" charset="0"/>
                  <a:cs typeface="Times New Roman" pitchFamily="18" charset="0"/>
                </a:rPr>
                <a:t>≈</a:t>
              </a:r>
            </a:p>
          </p:txBody>
        </p:sp>
        <p:grpSp>
          <p:nvGrpSpPr>
            <p:cNvPr id="13" name="Group 144"/>
            <p:cNvGrpSpPr>
              <a:grpSpLocks/>
            </p:cNvGrpSpPr>
            <p:nvPr/>
          </p:nvGrpSpPr>
          <p:grpSpPr bwMode="auto">
            <a:xfrm>
              <a:off x="5410" y="2343"/>
              <a:ext cx="458" cy="666"/>
              <a:chOff x="5102" y="1323"/>
              <a:chExt cx="458" cy="666"/>
            </a:xfrm>
          </p:grpSpPr>
          <p:sp>
            <p:nvSpPr>
              <p:cNvPr id="26643" name="Text Box 145"/>
              <p:cNvSpPr txBox="1">
                <a:spLocks noChangeArrowheads="1"/>
              </p:cNvSpPr>
              <p:nvPr/>
            </p:nvSpPr>
            <p:spPr bwMode="auto">
              <a:xfrm>
                <a:off x="5115" y="1323"/>
                <a:ext cx="353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just" eaLnBrk="1" hangingPunct="1">
                  <a:spcBef>
                    <a:spcPct val="50000"/>
                  </a:spcBef>
                </a:pPr>
                <a:r>
                  <a:rPr lang="en-US" altLang="en-US" sz="2400" b="1" dirty="0">
                    <a:latin typeface="Times New Roman" pitchFamily="18" charset="0"/>
                    <a:cs typeface="Times New Roman" pitchFamily="18" charset="0"/>
                  </a:rPr>
                  <a:t>  3</a:t>
                </a:r>
              </a:p>
            </p:txBody>
          </p:sp>
          <p:sp>
            <p:nvSpPr>
              <p:cNvPr id="26644" name="Text Box 146"/>
              <p:cNvSpPr txBox="1">
                <a:spLocks noChangeArrowheads="1"/>
              </p:cNvSpPr>
              <p:nvPr/>
            </p:nvSpPr>
            <p:spPr bwMode="auto">
              <a:xfrm>
                <a:off x="5115" y="1698"/>
                <a:ext cx="445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1" dirty="0">
                    <a:latin typeface="Times New Roman" pitchFamily="18" charset="0"/>
                    <a:cs typeface="Times New Roman" pitchFamily="18" charset="0"/>
                  </a:rPr>
                  <a:t>  1</a:t>
                </a:r>
              </a:p>
            </p:txBody>
          </p:sp>
          <p:sp>
            <p:nvSpPr>
              <p:cNvPr id="26645" name="Line 147"/>
              <p:cNvSpPr>
                <a:spLocks noChangeShapeType="1"/>
              </p:cNvSpPr>
              <p:nvPr/>
            </p:nvSpPr>
            <p:spPr bwMode="auto">
              <a:xfrm>
                <a:off x="5102" y="1643"/>
                <a:ext cx="27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51" name="Rectangle 3"/>
          <p:cNvSpPr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4: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LAI HAI CẶP TÍNH TRẠNG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0" y="5334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I/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Men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đen</a:t>
            </a:r>
            <a:endParaRPr lang="en-US" alt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66"/>
          <p:cNvSpPr txBox="1">
            <a:spLocks noChangeArrowheads="1"/>
          </p:cNvSpPr>
          <p:nvPr/>
        </p:nvSpPr>
        <p:spPr bwMode="auto">
          <a:xfrm>
            <a:off x="0" y="990600"/>
            <a:ext cx="342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alt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  <p:bldP spid="24581" grpId="0"/>
      <p:bldP spid="24582" grpId="0"/>
      <p:bldP spid="2458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0"/>
          <p:cNvGrpSpPr>
            <a:grpSpLocks/>
          </p:cNvGrpSpPr>
          <p:nvPr/>
        </p:nvGrpSpPr>
        <p:grpSpPr bwMode="auto">
          <a:xfrm>
            <a:off x="2895600" y="1599685"/>
            <a:ext cx="1639888" cy="853003"/>
            <a:chOff x="4785" y="1357"/>
            <a:chExt cx="1056" cy="555"/>
          </a:xfrm>
        </p:grpSpPr>
        <p:grpSp>
          <p:nvGrpSpPr>
            <p:cNvPr id="3" name="Group 101"/>
            <p:cNvGrpSpPr>
              <a:grpSpLocks/>
            </p:cNvGrpSpPr>
            <p:nvPr/>
          </p:nvGrpSpPr>
          <p:grpSpPr bwMode="auto">
            <a:xfrm>
              <a:off x="4930" y="1380"/>
              <a:ext cx="499" cy="527"/>
              <a:chOff x="2925" y="3203"/>
              <a:chExt cx="499" cy="527"/>
            </a:xfrm>
          </p:grpSpPr>
          <p:sp>
            <p:nvSpPr>
              <p:cNvPr id="26672" name="Text Box 102"/>
              <p:cNvSpPr txBox="1">
                <a:spLocks noChangeArrowheads="1"/>
              </p:cNvSpPr>
              <p:nvPr/>
            </p:nvSpPr>
            <p:spPr bwMode="auto">
              <a:xfrm>
                <a:off x="2925" y="3203"/>
                <a:ext cx="499" cy="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1">
                    <a:latin typeface="Times New Roman" pitchFamily="18" charset="0"/>
                    <a:cs typeface="Times New Roman" pitchFamily="18" charset="0"/>
                  </a:rPr>
                  <a:t>416</a:t>
                </a:r>
              </a:p>
            </p:txBody>
          </p:sp>
          <p:sp>
            <p:nvSpPr>
              <p:cNvPr id="26673" name="Text Box 103"/>
              <p:cNvSpPr txBox="1">
                <a:spLocks noChangeArrowheads="1"/>
              </p:cNvSpPr>
              <p:nvPr/>
            </p:nvSpPr>
            <p:spPr bwMode="auto">
              <a:xfrm>
                <a:off x="2925" y="3430"/>
                <a:ext cx="499" cy="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1" dirty="0">
                    <a:latin typeface="Times New Roman" pitchFamily="18" charset="0"/>
                    <a:cs typeface="Times New Roman" pitchFamily="18" charset="0"/>
                  </a:rPr>
                  <a:t>140</a:t>
                </a:r>
              </a:p>
            </p:txBody>
          </p:sp>
          <p:sp>
            <p:nvSpPr>
              <p:cNvPr id="26674" name="Line 104"/>
              <p:cNvSpPr>
                <a:spLocks noChangeShapeType="1"/>
              </p:cNvSpPr>
              <p:nvPr/>
            </p:nvSpPr>
            <p:spPr bwMode="auto">
              <a:xfrm>
                <a:off x="2970" y="3475"/>
                <a:ext cx="31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4" name="Group 105"/>
            <p:cNvGrpSpPr>
              <a:grpSpLocks/>
            </p:cNvGrpSpPr>
            <p:nvPr/>
          </p:nvGrpSpPr>
          <p:grpSpPr bwMode="auto">
            <a:xfrm>
              <a:off x="5342" y="1357"/>
              <a:ext cx="499" cy="555"/>
              <a:chOff x="5034" y="1348"/>
              <a:chExt cx="499" cy="555"/>
            </a:xfrm>
          </p:grpSpPr>
          <p:sp>
            <p:nvSpPr>
              <p:cNvPr id="26669" name="Text Box 106"/>
              <p:cNvSpPr txBox="1">
                <a:spLocks noChangeArrowheads="1"/>
              </p:cNvSpPr>
              <p:nvPr/>
            </p:nvSpPr>
            <p:spPr bwMode="auto">
              <a:xfrm>
                <a:off x="5066" y="1348"/>
                <a:ext cx="376" cy="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just" eaLnBrk="1" hangingPunct="1">
                  <a:spcBef>
                    <a:spcPct val="50000"/>
                  </a:spcBef>
                </a:pPr>
                <a:r>
                  <a:rPr lang="en-US" altLang="en-US" sz="2400" b="1" dirty="0">
                    <a:latin typeface="Times New Roman" pitchFamily="18" charset="0"/>
                    <a:cs typeface="Times New Roman" pitchFamily="18" charset="0"/>
                  </a:rPr>
                  <a:t>  3</a:t>
                </a:r>
              </a:p>
            </p:txBody>
          </p:sp>
          <p:sp>
            <p:nvSpPr>
              <p:cNvPr id="26670" name="Text Box 107"/>
              <p:cNvSpPr txBox="1">
                <a:spLocks noChangeArrowheads="1"/>
              </p:cNvSpPr>
              <p:nvPr/>
            </p:nvSpPr>
            <p:spPr bwMode="auto">
              <a:xfrm>
                <a:off x="5034" y="1603"/>
                <a:ext cx="499" cy="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1">
                    <a:latin typeface="Times New Roman" pitchFamily="18" charset="0"/>
                    <a:cs typeface="Times New Roman" pitchFamily="18" charset="0"/>
                  </a:rPr>
                  <a:t>  1</a:t>
                </a:r>
              </a:p>
            </p:txBody>
          </p:sp>
          <p:sp>
            <p:nvSpPr>
              <p:cNvPr id="26671" name="Line 108"/>
              <p:cNvSpPr>
                <a:spLocks noChangeShapeType="1"/>
              </p:cNvSpPr>
              <p:nvPr/>
            </p:nvSpPr>
            <p:spPr bwMode="auto">
              <a:xfrm>
                <a:off x="5102" y="1643"/>
                <a:ext cx="27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6667" name="Text Box 109"/>
            <p:cNvSpPr txBox="1">
              <a:spLocks noChangeArrowheads="1"/>
            </p:cNvSpPr>
            <p:nvPr/>
          </p:nvSpPr>
          <p:spPr bwMode="auto">
            <a:xfrm>
              <a:off x="4785" y="1507"/>
              <a:ext cx="227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latin typeface="Times New Roman" pitchFamily="18" charset="0"/>
                  <a:cs typeface="Times New Roman" pitchFamily="18" charset="0"/>
                </a:rPr>
                <a:t>=</a:t>
              </a:r>
            </a:p>
          </p:txBody>
        </p:sp>
        <p:sp>
          <p:nvSpPr>
            <p:cNvPr id="26668" name="Text Box 110"/>
            <p:cNvSpPr txBox="1">
              <a:spLocks noChangeArrowheads="1"/>
            </p:cNvSpPr>
            <p:nvPr/>
          </p:nvSpPr>
          <p:spPr bwMode="auto">
            <a:xfrm>
              <a:off x="5247" y="1489"/>
              <a:ext cx="227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latin typeface="Times New Roman" pitchFamily="18" charset="0"/>
                  <a:cs typeface="Times New Roman" pitchFamily="18" charset="0"/>
                </a:rPr>
                <a:t>≈</a:t>
              </a:r>
            </a:p>
          </p:txBody>
        </p:sp>
      </p:grpSp>
      <p:grpSp>
        <p:nvGrpSpPr>
          <p:cNvPr id="5" name="Group 111"/>
          <p:cNvGrpSpPr>
            <a:grpSpLocks/>
          </p:cNvGrpSpPr>
          <p:nvPr/>
        </p:nvGrpSpPr>
        <p:grpSpPr bwMode="auto">
          <a:xfrm>
            <a:off x="669925" y="1635125"/>
            <a:ext cx="935038" cy="822325"/>
            <a:chOff x="1882" y="3203"/>
            <a:chExt cx="589" cy="518"/>
          </a:xfrm>
        </p:grpSpPr>
        <p:sp>
          <p:nvSpPr>
            <p:cNvPr id="26662" name="Text Box 112"/>
            <p:cNvSpPr txBox="1">
              <a:spLocks noChangeArrowheads="1"/>
            </p:cNvSpPr>
            <p:nvPr/>
          </p:nvSpPr>
          <p:spPr bwMode="auto">
            <a:xfrm>
              <a:off x="1882" y="3203"/>
              <a:ext cx="58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latin typeface="Times New Roman" pitchFamily="18" charset="0"/>
                  <a:cs typeface="Times New Roman" pitchFamily="18" charset="0"/>
                </a:rPr>
                <a:t>Vàng</a:t>
              </a:r>
            </a:p>
          </p:txBody>
        </p:sp>
        <p:sp>
          <p:nvSpPr>
            <p:cNvPr id="26663" name="Text Box 113"/>
            <p:cNvSpPr txBox="1">
              <a:spLocks noChangeArrowheads="1"/>
            </p:cNvSpPr>
            <p:nvPr/>
          </p:nvSpPr>
          <p:spPr bwMode="auto">
            <a:xfrm>
              <a:off x="1882" y="3430"/>
              <a:ext cx="58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latin typeface="Times New Roman" pitchFamily="18" charset="0"/>
                  <a:cs typeface="Times New Roman" pitchFamily="18" charset="0"/>
                </a:rPr>
                <a:t>Xanh</a:t>
              </a:r>
            </a:p>
          </p:txBody>
        </p:sp>
        <p:sp>
          <p:nvSpPr>
            <p:cNvPr id="26664" name="Line 114"/>
            <p:cNvSpPr>
              <a:spLocks noChangeShapeType="1"/>
            </p:cNvSpPr>
            <p:nvPr/>
          </p:nvSpPr>
          <p:spPr bwMode="auto">
            <a:xfrm>
              <a:off x="1927" y="3475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115"/>
          <p:cNvGrpSpPr>
            <a:grpSpLocks/>
          </p:cNvGrpSpPr>
          <p:nvPr/>
        </p:nvGrpSpPr>
        <p:grpSpPr bwMode="auto">
          <a:xfrm>
            <a:off x="1538288" y="1635125"/>
            <a:ext cx="1585912" cy="822325"/>
            <a:chOff x="4040" y="1380"/>
            <a:chExt cx="999" cy="518"/>
          </a:xfrm>
        </p:grpSpPr>
        <p:grpSp>
          <p:nvGrpSpPr>
            <p:cNvPr id="7" name="Group 116"/>
            <p:cNvGrpSpPr>
              <a:grpSpLocks/>
            </p:cNvGrpSpPr>
            <p:nvPr/>
          </p:nvGrpSpPr>
          <p:grpSpPr bwMode="auto">
            <a:xfrm>
              <a:off x="4177" y="1380"/>
              <a:ext cx="862" cy="518"/>
              <a:chOff x="4241" y="1389"/>
              <a:chExt cx="862" cy="518"/>
            </a:xfrm>
          </p:grpSpPr>
          <p:sp>
            <p:nvSpPr>
              <p:cNvPr id="26659" name="Text Box 117"/>
              <p:cNvSpPr txBox="1">
                <a:spLocks noChangeArrowheads="1"/>
              </p:cNvSpPr>
              <p:nvPr/>
            </p:nvSpPr>
            <p:spPr bwMode="auto">
              <a:xfrm>
                <a:off x="4241" y="1389"/>
                <a:ext cx="862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1">
                    <a:latin typeface="Times New Roman" pitchFamily="18" charset="0"/>
                    <a:cs typeface="Times New Roman" pitchFamily="18" charset="0"/>
                  </a:rPr>
                  <a:t>315+101</a:t>
                </a:r>
              </a:p>
            </p:txBody>
          </p:sp>
          <p:sp>
            <p:nvSpPr>
              <p:cNvPr id="26660" name="Text Box 118"/>
              <p:cNvSpPr txBox="1">
                <a:spLocks noChangeArrowheads="1"/>
              </p:cNvSpPr>
              <p:nvPr/>
            </p:nvSpPr>
            <p:spPr bwMode="auto">
              <a:xfrm>
                <a:off x="4241" y="1616"/>
                <a:ext cx="771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1">
                    <a:latin typeface="Times New Roman" pitchFamily="18" charset="0"/>
                    <a:cs typeface="Times New Roman" pitchFamily="18" charset="0"/>
                  </a:rPr>
                  <a:t>108+32</a:t>
                </a:r>
              </a:p>
            </p:txBody>
          </p:sp>
          <p:sp>
            <p:nvSpPr>
              <p:cNvPr id="26661" name="Line 119"/>
              <p:cNvSpPr>
                <a:spLocks noChangeShapeType="1"/>
              </p:cNvSpPr>
              <p:nvPr/>
            </p:nvSpPr>
            <p:spPr bwMode="auto">
              <a:xfrm>
                <a:off x="4286" y="166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6658" name="Text Box 120"/>
            <p:cNvSpPr txBox="1">
              <a:spLocks noChangeArrowheads="1"/>
            </p:cNvSpPr>
            <p:nvPr/>
          </p:nvSpPr>
          <p:spPr bwMode="auto">
            <a:xfrm>
              <a:off x="4040" y="1507"/>
              <a:ext cx="22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latin typeface="Times New Roman" pitchFamily="18" charset="0"/>
                  <a:cs typeface="Times New Roman" pitchFamily="18" charset="0"/>
                </a:rPr>
                <a:t>=</a:t>
              </a:r>
            </a:p>
          </p:txBody>
        </p:sp>
      </p:grpSp>
      <p:grpSp>
        <p:nvGrpSpPr>
          <p:cNvPr id="8" name="Group 127"/>
          <p:cNvGrpSpPr>
            <a:grpSpLocks/>
          </p:cNvGrpSpPr>
          <p:nvPr/>
        </p:nvGrpSpPr>
        <p:grpSpPr bwMode="auto">
          <a:xfrm>
            <a:off x="669925" y="2501900"/>
            <a:ext cx="1147763" cy="822325"/>
            <a:chOff x="3624" y="2461"/>
            <a:chExt cx="739" cy="518"/>
          </a:xfrm>
        </p:grpSpPr>
        <p:sp>
          <p:nvSpPr>
            <p:cNvPr id="26654" name="Text Box 128"/>
            <p:cNvSpPr txBox="1">
              <a:spLocks noChangeArrowheads="1"/>
            </p:cNvSpPr>
            <p:nvPr/>
          </p:nvSpPr>
          <p:spPr bwMode="auto">
            <a:xfrm>
              <a:off x="3624" y="2461"/>
              <a:ext cx="58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 err="1">
                  <a:latin typeface="Times New Roman" pitchFamily="18" charset="0"/>
                  <a:cs typeface="Times New Roman" pitchFamily="18" charset="0"/>
                </a:rPr>
                <a:t>Trơn</a:t>
              </a:r>
              <a:endParaRPr lang="en-US" alt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55" name="Text Box 129"/>
            <p:cNvSpPr txBox="1">
              <a:spLocks noChangeArrowheads="1"/>
            </p:cNvSpPr>
            <p:nvPr/>
          </p:nvSpPr>
          <p:spPr bwMode="auto">
            <a:xfrm>
              <a:off x="3624" y="2688"/>
              <a:ext cx="73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latin typeface="Times New Roman" pitchFamily="18" charset="0"/>
                  <a:cs typeface="Times New Roman" pitchFamily="18" charset="0"/>
                </a:rPr>
                <a:t>Nhăn</a:t>
              </a:r>
            </a:p>
          </p:txBody>
        </p:sp>
        <p:sp>
          <p:nvSpPr>
            <p:cNvPr id="26656" name="Line 130"/>
            <p:cNvSpPr>
              <a:spLocks noChangeShapeType="1"/>
            </p:cNvSpPr>
            <p:nvPr/>
          </p:nvSpPr>
          <p:spPr bwMode="auto">
            <a:xfrm>
              <a:off x="3651" y="2733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131"/>
          <p:cNvGrpSpPr>
            <a:grpSpLocks/>
          </p:cNvGrpSpPr>
          <p:nvPr/>
        </p:nvGrpSpPr>
        <p:grpSpPr bwMode="auto">
          <a:xfrm>
            <a:off x="1590675" y="2465388"/>
            <a:ext cx="1762125" cy="820737"/>
            <a:chOff x="4014" y="2365"/>
            <a:chExt cx="1185" cy="576"/>
          </a:xfrm>
        </p:grpSpPr>
        <p:grpSp>
          <p:nvGrpSpPr>
            <p:cNvPr id="10" name="Group 132"/>
            <p:cNvGrpSpPr>
              <a:grpSpLocks/>
            </p:cNvGrpSpPr>
            <p:nvPr/>
          </p:nvGrpSpPr>
          <p:grpSpPr bwMode="auto">
            <a:xfrm>
              <a:off x="4141" y="2365"/>
              <a:ext cx="1058" cy="576"/>
              <a:chOff x="4386" y="3404"/>
              <a:chExt cx="1058" cy="576"/>
            </a:xfrm>
          </p:grpSpPr>
          <p:sp>
            <p:nvSpPr>
              <p:cNvPr id="26651" name="Text Box 133"/>
              <p:cNvSpPr txBox="1">
                <a:spLocks noChangeArrowheads="1"/>
              </p:cNvSpPr>
              <p:nvPr/>
            </p:nvSpPr>
            <p:spPr bwMode="auto">
              <a:xfrm>
                <a:off x="4386" y="3404"/>
                <a:ext cx="1058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1">
                    <a:latin typeface="Times New Roman" pitchFamily="18" charset="0"/>
                    <a:cs typeface="Times New Roman" pitchFamily="18" charset="0"/>
                  </a:rPr>
                  <a:t>315+108</a:t>
                </a:r>
              </a:p>
            </p:txBody>
          </p:sp>
          <p:sp>
            <p:nvSpPr>
              <p:cNvPr id="26652" name="Text Box 134"/>
              <p:cNvSpPr txBox="1">
                <a:spLocks noChangeArrowheads="1"/>
              </p:cNvSpPr>
              <p:nvPr/>
            </p:nvSpPr>
            <p:spPr bwMode="auto">
              <a:xfrm>
                <a:off x="4422" y="3657"/>
                <a:ext cx="952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1">
                    <a:latin typeface="Times New Roman" pitchFamily="18" charset="0"/>
                    <a:cs typeface="Times New Roman" pitchFamily="18" charset="0"/>
                  </a:rPr>
                  <a:t>101+32</a:t>
                </a:r>
              </a:p>
            </p:txBody>
          </p:sp>
          <p:sp>
            <p:nvSpPr>
              <p:cNvPr id="26653" name="Line 135"/>
              <p:cNvSpPr>
                <a:spLocks noChangeShapeType="1"/>
              </p:cNvSpPr>
              <p:nvPr/>
            </p:nvSpPr>
            <p:spPr bwMode="auto">
              <a:xfrm>
                <a:off x="4467" y="3702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6650" name="Text Box 136"/>
            <p:cNvSpPr txBox="1">
              <a:spLocks noChangeArrowheads="1"/>
            </p:cNvSpPr>
            <p:nvPr/>
          </p:nvSpPr>
          <p:spPr bwMode="auto">
            <a:xfrm>
              <a:off x="4014" y="2527"/>
              <a:ext cx="227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>
                  <a:latin typeface="Times New Roman" pitchFamily="18" charset="0"/>
                  <a:cs typeface="Times New Roman" pitchFamily="18" charset="0"/>
                </a:rPr>
                <a:t>=</a:t>
              </a:r>
            </a:p>
          </p:txBody>
        </p:sp>
      </p:grpSp>
      <p:grpSp>
        <p:nvGrpSpPr>
          <p:cNvPr id="11" name="Group 137"/>
          <p:cNvGrpSpPr>
            <a:grpSpLocks/>
          </p:cNvGrpSpPr>
          <p:nvPr/>
        </p:nvGrpSpPr>
        <p:grpSpPr bwMode="auto">
          <a:xfrm>
            <a:off x="2895600" y="2362202"/>
            <a:ext cx="1682750" cy="919163"/>
            <a:chOff x="4786" y="2343"/>
            <a:chExt cx="1082" cy="579"/>
          </a:xfrm>
        </p:grpSpPr>
        <p:grpSp>
          <p:nvGrpSpPr>
            <p:cNvPr id="12" name="Group 138"/>
            <p:cNvGrpSpPr>
              <a:grpSpLocks/>
            </p:cNvGrpSpPr>
            <p:nvPr/>
          </p:nvGrpSpPr>
          <p:grpSpPr bwMode="auto">
            <a:xfrm>
              <a:off x="4920" y="2391"/>
              <a:ext cx="499" cy="518"/>
              <a:chOff x="2925" y="3203"/>
              <a:chExt cx="499" cy="518"/>
            </a:xfrm>
          </p:grpSpPr>
          <p:sp>
            <p:nvSpPr>
              <p:cNvPr id="26646" name="Text Box 139"/>
              <p:cNvSpPr txBox="1">
                <a:spLocks noChangeArrowheads="1"/>
              </p:cNvSpPr>
              <p:nvPr/>
            </p:nvSpPr>
            <p:spPr bwMode="auto">
              <a:xfrm>
                <a:off x="2925" y="3203"/>
                <a:ext cx="49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1">
                    <a:latin typeface="Times New Roman" pitchFamily="18" charset="0"/>
                    <a:cs typeface="Times New Roman" pitchFamily="18" charset="0"/>
                  </a:rPr>
                  <a:t>423</a:t>
                </a:r>
              </a:p>
            </p:txBody>
          </p:sp>
          <p:sp>
            <p:nvSpPr>
              <p:cNvPr id="26647" name="Text Box 140"/>
              <p:cNvSpPr txBox="1">
                <a:spLocks noChangeArrowheads="1"/>
              </p:cNvSpPr>
              <p:nvPr/>
            </p:nvSpPr>
            <p:spPr bwMode="auto">
              <a:xfrm>
                <a:off x="2925" y="3430"/>
                <a:ext cx="49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1">
                    <a:latin typeface="Times New Roman" pitchFamily="18" charset="0"/>
                    <a:cs typeface="Times New Roman" pitchFamily="18" charset="0"/>
                  </a:rPr>
                  <a:t>133</a:t>
                </a:r>
              </a:p>
            </p:txBody>
          </p:sp>
          <p:sp>
            <p:nvSpPr>
              <p:cNvPr id="26648" name="Line 141"/>
              <p:cNvSpPr>
                <a:spLocks noChangeShapeType="1"/>
              </p:cNvSpPr>
              <p:nvPr/>
            </p:nvSpPr>
            <p:spPr bwMode="auto">
              <a:xfrm>
                <a:off x="2970" y="3475"/>
                <a:ext cx="31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6640" name="Text Box 142"/>
            <p:cNvSpPr txBox="1">
              <a:spLocks noChangeArrowheads="1"/>
            </p:cNvSpPr>
            <p:nvPr/>
          </p:nvSpPr>
          <p:spPr bwMode="auto">
            <a:xfrm>
              <a:off x="4786" y="2517"/>
              <a:ext cx="22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latin typeface="Times New Roman" pitchFamily="18" charset="0"/>
                  <a:cs typeface="Times New Roman" pitchFamily="18" charset="0"/>
                </a:rPr>
                <a:t>=</a:t>
              </a:r>
            </a:p>
          </p:txBody>
        </p:sp>
        <p:sp>
          <p:nvSpPr>
            <p:cNvPr id="26641" name="Text Box 143"/>
            <p:cNvSpPr txBox="1">
              <a:spLocks noChangeArrowheads="1"/>
            </p:cNvSpPr>
            <p:nvPr/>
          </p:nvSpPr>
          <p:spPr bwMode="auto">
            <a:xfrm>
              <a:off x="5256" y="2518"/>
              <a:ext cx="22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latin typeface="Times New Roman" pitchFamily="18" charset="0"/>
                  <a:cs typeface="Times New Roman" pitchFamily="18" charset="0"/>
                </a:rPr>
                <a:t>≈</a:t>
              </a:r>
            </a:p>
          </p:txBody>
        </p:sp>
        <p:grpSp>
          <p:nvGrpSpPr>
            <p:cNvPr id="13" name="Group 144"/>
            <p:cNvGrpSpPr>
              <a:grpSpLocks/>
            </p:cNvGrpSpPr>
            <p:nvPr/>
          </p:nvGrpSpPr>
          <p:grpSpPr bwMode="auto">
            <a:xfrm>
              <a:off x="5410" y="2343"/>
              <a:ext cx="458" cy="579"/>
              <a:chOff x="5102" y="1323"/>
              <a:chExt cx="458" cy="579"/>
            </a:xfrm>
          </p:grpSpPr>
          <p:sp>
            <p:nvSpPr>
              <p:cNvPr id="26643" name="Text Box 145"/>
              <p:cNvSpPr txBox="1">
                <a:spLocks noChangeArrowheads="1"/>
              </p:cNvSpPr>
              <p:nvPr/>
            </p:nvSpPr>
            <p:spPr bwMode="auto">
              <a:xfrm>
                <a:off x="5115" y="1323"/>
                <a:ext cx="353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just" eaLnBrk="1" hangingPunct="1">
                  <a:spcBef>
                    <a:spcPct val="50000"/>
                  </a:spcBef>
                </a:pPr>
                <a:r>
                  <a:rPr lang="en-US" altLang="en-US" sz="2400" b="1" dirty="0">
                    <a:latin typeface="Times New Roman" pitchFamily="18" charset="0"/>
                    <a:cs typeface="Times New Roman" pitchFamily="18" charset="0"/>
                  </a:rPr>
                  <a:t>  3</a:t>
                </a:r>
              </a:p>
            </p:txBody>
          </p:sp>
          <p:sp>
            <p:nvSpPr>
              <p:cNvPr id="26644" name="Text Box 146"/>
              <p:cNvSpPr txBox="1">
                <a:spLocks noChangeArrowheads="1"/>
              </p:cNvSpPr>
              <p:nvPr/>
            </p:nvSpPr>
            <p:spPr bwMode="auto">
              <a:xfrm>
                <a:off x="5115" y="1611"/>
                <a:ext cx="445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1" dirty="0">
                    <a:latin typeface="Times New Roman" pitchFamily="18" charset="0"/>
                    <a:cs typeface="Times New Roman" pitchFamily="18" charset="0"/>
                  </a:rPr>
                  <a:t>  1</a:t>
                </a:r>
              </a:p>
            </p:txBody>
          </p:sp>
          <p:sp>
            <p:nvSpPr>
              <p:cNvPr id="26645" name="Line 147"/>
              <p:cNvSpPr>
                <a:spLocks noChangeShapeType="1"/>
              </p:cNvSpPr>
              <p:nvPr/>
            </p:nvSpPr>
            <p:spPr bwMode="auto">
              <a:xfrm>
                <a:off x="5102" y="1643"/>
                <a:ext cx="27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51" name="Rectangle 3"/>
          <p:cNvSpPr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4: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LAI HAI CẶP TÍNH TRẠNG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0" y="5334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I/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Men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đen</a:t>
            </a:r>
            <a:endParaRPr lang="en-US" alt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66"/>
          <p:cNvSpPr txBox="1">
            <a:spLocks noChangeArrowheads="1"/>
          </p:cNvSpPr>
          <p:nvPr/>
        </p:nvSpPr>
        <p:spPr bwMode="auto">
          <a:xfrm>
            <a:off x="0" y="990600"/>
            <a:ext cx="342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alt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04800" y="32766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ở F2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5" name="Text Box 19"/>
          <p:cNvSpPr txBox="1">
            <a:spLocks noChangeArrowheads="1"/>
          </p:cNvSpPr>
          <p:nvPr/>
        </p:nvSpPr>
        <p:spPr bwMode="auto">
          <a:xfrm>
            <a:off x="304800" y="5105400"/>
            <a:ext cx="853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KH ở F2 =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56" name="Rectangle 55"/>
          <p:cNvSpPr/>
          <p:nvPr/>
        </p:nvSpPr>
        <p:spPr>
          <a:xfrm>
            <a:off x="381000" y="4114800"/>
            <a:ext cx="8458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Menden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alt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alt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alt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7" name="Rectangle 56"/>
          <p:cNvSpPr/>
          <p:nvPr/>
        </p:nvSpPr>
        <p:spPr>
          <a:xfrm>
            <a:off x="304800" y="5791200"/>
            <a:ext cx="861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altLang="en-US" sz="2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altLang="en-US" sz="2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altLang="en-US" sz="2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altLang="en-US" sz="2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3"/>
          <p:cNvSpPr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4: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LAI HAI CẶP TÍNH TRẠNG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0" y="5334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I/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Men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đen</a:t>
            </a:r>
            <a:endParaRPr lang="en-US" alt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66"/>
          <p:cNvSpPr txBox="1">
            <a:spLocks noChangeArrowheads="1"/>
          </p:cNvSpPr>
          <p:nvPr/>
        </p:nvSpPr>
        <p:spPr bwMode="auto">
          <a:xfrm>
            <a:off x="0" y="990600"/>
            <a:ext cx="342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alt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52400" y="15240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81000" y="2209800"/>
            <a:ext cx="8305800" cy="24211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lai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thuần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chủng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sz="2600" b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36525" y="4581525"/>
            <a:ext cx="2449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 sz="2800">
              <a:latin typeface="VNI-Times" pitchFamily="2" charset="0"/>
            </a:endParaRPr>
          </a:p>
        </p:txBody>
      </p:sp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2590800" y="3200400"/>
            <a:ext cx="3886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0" y="99060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II/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dị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pic>
        <p:nvPicPr>
          <p:cNvPr id="28685" name="Picture 13" descr="Lai hai cap tinh tra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47800"/>
            <a:ext cx="52578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5" name="Rectangle 20"/>
          <p:cNvSpPr>
            <a:spLocks noChangeArrowheads="1"/>
          </p:cNvSpPr>
          <p:nvPr/>
        </p:nvSpPr>
        <p:spPr bwMode="auto">
          <a:xfrm>
            <a:off x="5715000" y="1447800"/>
            <a:ext cx="33528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defRPr/>
            </a:pP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F2. </a:t>
            </a:r>
            <a:endParaRPr lang="en-US" altLang="en-US" sz="24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F1?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defRPr/>
            </a:pPr>
            <a:endParaRPr lang="en-US" altLang="en-US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4: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LAI HAI CẶP TÍNH TRẠNG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0" y="5334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I/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Men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đen</a:t>
            </a:r>
            <a:endParaRPr lang="en-US" alt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4" grpId="0"/>
      <p:bldP spid="1229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136525" y="4581525"/>
            <a:ext cx="2449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 sz="2800">
              <a:latin typeface="VNI-Times" pitchFamily="2" charset="0"/>
            </a:endParaRPr>
          </a:p>
        </p:txBody>
      </p:sp>
      <p:sp>
        <p:nvSpPr>
          <p:cNvPr id="31748" name="Text Box 6"/>
          <p:cNvSpPr txBox="1">
            <a:spLocks noChangeArrowheads="1"/>
          </p:cNvSpPr>
          <p:nvPr/>
        </p:nvSpPr>
        <p:spPr bwMode="auto">
          <a:xfrm>
            <a:off x="2590800" y="3200400"/>
            <a:ext cx="3886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pic>
        <p:nvPicPr>
          <p:cNvPr id="31750" name="Picture 13" descr="Lai hai cap tinh tra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47800"/>
            <a:ext cx="52578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5" name="Rectangle 20"/>
          <p:cNvSpPr>
            <a:spLocks noChangeArrowheads="1"/>
          </p:cNvSpPr>
          <p:nvPr/>
        </p:nvSpPr>
        <p:spPr bwMode="auto">
          <a:xfrm>
            <a:off x="5334000" y="304800"/>
            <a:ext cx="37338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dị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eaLnBrk="1" hangingPunct="1"/>
            <a:endParaRPr lang="en-US" altLang="en-US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en-US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en-US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en-US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alt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dị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1" hangingPunct="1"/>
            <a:endParaRPr lang="en-US" altLang="en-US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en-US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en-US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en-US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en-US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-ý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dị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1752" name="Line 21"/>
          <p:cNvSpPr>
            <a:spLocks noChangeShapeType="1"/>
          </p:cNvSpPr>
          <p:nvPr/>
        </p:nvSpPr>
        <p:spPr bwMode="auto">
          <a:xfrm>
            <a:off x="5257800" y="838200"/>
            <a:ext cx="0" cy="60198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8" name="TextBox 1"/>
          <p:cNvSpPr txBox="1">
            <a:spLocks noChangeArrowheads="1"/>
          </p:cNvSpPr>
          <p:nvPr/>
        </p:nvSpPr>
        <p:spPr bwMode="auto">
          <a:xfrm>
            <a:off x="5334000" y="990600"/>
            <a:ext cx="37338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dị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P</a:t>
            </a:r>
          </a:p>
        </p:txBody>
      </p:sp>
      <p:sp>
        <p:nvSpPr>
          <p:cNvPr id="32779" name="TextBox 10"/>
          <p:cNvSpPr txBox="1">
            <a:spLocks noChangeArrowheads="1"/>
          </p:cNvSpPr>
          <p:nvPr/>
        </p:nvSpPr>
        <p:spPr bwMode="auto">
          <a:xfrm>
            <a:off x="5334000" y="3243263"/>
            <a:ext cx="37338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- Do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P,  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dị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TextBox 10"/>
          <p:cNvSpPr txBox="1">
            <a:spLocks noChangeArrowheads="1"/>
          </p:cNvSpPr>
          <p:nvPr/>
        </p:nvSpPr>
        <p:spPr bwMode="auto">
          <a:xfrm>
            <a:off x="5257800" y="5562600"/>
            <a:ext cx="3733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phú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hóa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4: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LAI HAI CẶP TÍNH TRẠNG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0" y="5334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I/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Men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đen</a:t>
            </a:r>
            <a:endParaRPr lang="en-US" alt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0" y="99060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II/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dị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8" grpId="0"/>
      <p:bldP spid="32779" grpId="0"/>
      <p:bldP spid="12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36525" y="4581525"/>
            <a:ext cx="2449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 sz="2800">
              <a:latin typeface="VNI-Times" pitchFamily="2" charset="0"/>
            </a:endParaRPr>
          </a:p>
        </p:txBody>
      </p:sp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2590800" y="3200400"/>
            <a:ext cx="3886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0" y="99060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II/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dị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4: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LAI HAI CẶP TÍNH TRẠNG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0" y="5334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I/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Men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đen</a:t>
            </a:r>
            <a:endParaRPr lang="en-US" alt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228600" y="1752600"/>
            <a:ext cx="8686800" cy="1820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Biến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dị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tổ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hợp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sự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tổ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hợp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lại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trạng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bố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mẹ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(P).</a:t>
            </a:r>
            <a:endParaRPr kumimoji="0" lang="en-US" sz="26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Nguyên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nhân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sự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phân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độc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lập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tổ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hợp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lại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cặp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trạng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làm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xuất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hiện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kiểu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khác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</a:t>
            </a: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36525" y="4581525"/>
            <a:ext cx="2449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 sz="2800">
              <a:latin typeface="VNI-Times" pitchFamily="2" charset="0"/>
            </a:endParaRPr>
          </a:p>
        </p:txBody>
      </p:sp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2590800" y="3200400"/>
            <a:ext cx="3886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0"/>
            <a:ext cx="76962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LUYỆN TẬP VÀ VẬN DỤNG</a:t>
            </a: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228600" y="990600"/>
            <a:ext cx="8382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Câu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1: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Trong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phát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biểu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sau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phát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biểu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nào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đúng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1. Theo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quy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luật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phân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li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Menđen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thì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hạt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vàng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trơn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trạng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trội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2. Theo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quy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luật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phân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li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Menđen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thì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hạt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vàng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trơn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trạng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lặn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3. Theo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quy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luật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phân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li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Menđen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thì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hạt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xanh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nhăn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trạng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lặn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4.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trạng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trội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chiếm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tỉ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lệ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¾,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trạng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lặn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chiếm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tỉ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lệ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¼.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5.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trạng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trội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chiếm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tỉ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lệ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¼,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trạng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lặn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chiếm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tỉ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lệ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¾.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6.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trạng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trội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lặn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đều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chiếm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tỉ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lệ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¾.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A. 1, 3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4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B. 1, 3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5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C. 1, 2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4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D. 1, 3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6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304800" y="0"/>
            <a:ext cx="8458200" cy="4308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en-US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KIỂM TRA BÀI CŨ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533400"/>
            <a:ext cx="83820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vi-VN" sz="2200" b="1" dirty="0">
                <a:latin typeface="Times New Roman" pitchFamily="18" charset="0"/>
                <a:cs typeface="Times New Roman" pitchFamily="18" charset="0"/>
              </a:rPr>
              <a:t>Kiểu gen là</a:t>
            </a:r>
          </a:p>
          <a:p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A. tổ hợp toàn bộ các gen trong tế bào của cơ thể.</a:t>
            </a:r>
          </a:p>
          <a:p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B. tổ hợp toàn bộ các alen trong cơ thể.</a:t>
            </a:r>
          </a:p>
          <a:p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C. tổ hợp toàn bộ các tính trạng của cơ thể.</a:t>
            </a:r>
          </a:p>
          <a:p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D. tổ hợp toàn bộ các gen trong cơ thể.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400" y="2286000"/>
            <a:ext cx="89916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200" b="1" dirty="0">
                <a:latin typeface="Times New Roman" pitchFamily="18" charset="0"/>
                <a:cs typeface="Times New Roman" pitchFamily="18" charset="0"/>
              </a:rPr>
              <a:t>Câu 2 : Thể đồng hợp là</a:t>
            </a:r>
          </a:p>
          <a:p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A. cá thể mang toàn các cặp gen đồng hợp.</a:t>
            </a:r>
          </a:p>
          <a:p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B. cá thể mang toàn các cặp gen đồng hợp trội.</a:t>
            </a:r>
          </a:p>
          <a:p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C. cá thể mang một số cặp gen đồng hợp trội, một số cặp gen đồng hợp lặn.</a:t>
            </a:r>
          </a:p>
          <a:p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D. cá thể mang các gen giống nhau quy định một hay một số tính trạng nào đó.</a:t>
            </a:r>
          </a:p>
        </p:txBody>
      </p:sp>
      <p:sp>
        <p:nvSpPr>
          <p:cNvPr id="6" name="Rectangle 5"/>
          <p:cNvSpPr/>
          <p:nvPr/>
        </p:nvSpPr>
        <p:spPr>
          <a:xfrm>
            <a:off x="152400" y="4343400"/>
            <a:ext cx="8763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200" b="1" dirty="0">
                <a:latin typeface="Times New Roman" pitchFamily="18" charset="0"/>
                <a:cs typeface="Times New Roman" pitchFamily="18" charset="0"/>
              </a:rPr>
              <a:t>Câu 3 : Thể dị hợp là</a:t>
            </a:r>
          </a:p>
          <a:p>
            <a:pPr algn="just"/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A. cá thể chưa chứa chủ yếu các cặp gen dị hợp.</a:t>
            </a:r>
          </a:p>
          <a:p>
            <a:pPr algn="just"/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B. cá thể mang các gen khác nhau quy định một hay một số tính trạng nào đó.</a:t>
            </a:r>
          </a:p>
          <a:p>
            <a:pPr algn="just"/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C. cá thể không thuần chủng.</a:t>
            </a:r>
          </a:p>
          <a:p>
            <a:pPr algn="just"/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D. cá thể mang tất cả các cặp gen dị hợp.</a:t>
            </a:r>
          </a:p>
        </p:txBody>
      </p:sp>
      <p:sp>
        <p:nvSpPr>
          <p:cNvPr id="7" name="Oval 6"/>
          <p:cNvSpPr/>
          <p:nvPr/>
        </p:nvSpPr>
        <p:spPr>
          <a:xfrm>
            <a:off x="228600" y="990600"/>
            <a:ext cx="381000" cy="3048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28600" y="3733800"/>
            <a:ext cx="381000" cy="3048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28600" y="5105400"/>
            <a:ext cx="381000" cy="3048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4" grpId="0"/>
      <p:bldP spid="5" grpId="0"/>
      <p:bldP spid="6" grpId="0"/>
      <p:bldP spid="7" grpId="0" animBg="1"/>
      <p:bldP spid="8" grpId="0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914401"/>
            <a:ext cx="8458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: Điền vào chỗ trống: “Khi lai hai bố mẹ khác nhau về … cặp tính trạng thuần chủng tương phản … với nhau cho F2 có tỉ lệ mỗi kiểu hình bằng … các tỉ lệ của các tính trạng hợp thành nó”.</a:t>
            </a:r>
          </a:p>
          <a:p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A. một; di truyền độc lập; tích.</a:t>
            </a:r>
          </a:p>
          <a:p>
            <a:r>
              <a:rPr lang="vi-VN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B. hai; di truyền độc lập; tích.</a:t>
            </a:r>
          </a:p>
          <a:p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C. hai; di truyền; tích.</a:t>
            </a:r>
          </a:p>
          <a:p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D. hai; di truyền độc lập; tổng.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0"/>
            <a:ext cx="76962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LUYỆN TẬP VÀ VẬN DỤNG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0"/>
            <a:ext cx="76962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LUYỆN TẬP VÀ VẬN DỤNG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143000"/>
            <a:ext cx="8382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: Biến dị tổ hợp là</a:t>
            </a:r>
          </a:p>
          <a:p>
            <a:pPr algn="just"/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A.kiểu hình khác bố mẹ do sự phân li độc lập của các cặp tính trạng. </a:t>
            </a:r>
          </a:p>
          <a:p>
            <a:pPr algn="just"/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B. loại biến dị phổ biến ở những loài sinh vật có hình thức giao phối.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C. kiểu hình khác bố mẹ do sự sự phân li độc lập của các cặp tính trạng dẫn đến sự tổ hợp lai các tính trạng của bố mẹ.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vi-VN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D. Cả 3 đáp án trên.</a:t>
            </a:r>
          </a:p>
          <a:p>
            <a:endParaRPr lang="vi-V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0"/>
            <a:ext cx="80772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HƯỚNG DẪN HỌC BÀI Ở NHÀ</a:t>
            </a: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228600" y="1143000"/>
            <a:ext cx="8153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Đọc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phần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ghi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nhớ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SGK.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Trả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lời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câu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hởi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tập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SGK.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Chuẩn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bị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mới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Lai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hai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cặp</a:t>
            </a:r>
            <a:r>
              <a:rPr kumimoji="0" lang="en-US" sz="28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8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trạng</a:t>
            </a:r>
            <a:r>
              <a:rPr kumimoji="0" lang="en-US" sz="28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 </a:t>
            </a:r>
            <a:r>
              <a:rPr kumimoji="0" lang="en-US" sz="2800" b="1" i="0" u="none" strike="noStrike" cap="none" normalizeH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tiếp</a:t>
            </a:r>
            <a:r>
              <a:rPr kumimoji="0" lang="en-US" sz="28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457200" y="228600"/>
            <a:ext cx="8458200" cy="4308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en-US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KIỂM TRA BÀI CŨ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" y="914400"/>
            <a:ext cx="85344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200" b="1" dirty="0">
                <a:latin typeface="Times New Roman" pitchFamily="18" charset="0"/>
                <a:cs typeface="Times New Roman" pitchFamily="18" charset="0"/>
              </a:rPr>
              <a:t>Câu 4 : Mục đích của phép lai phân tích nhằm xác định</a:t>
            </a:r>
          </a:p>
          <a:p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A. kiểu gen, kiểu hình của cá thể mang tính trạng trội.</a:t>
            </a:r>
          </a:p>
          <a:p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B. kiểu hình của cá thể mang tính trạng trội.</a:t>
            </a:r>
          </a:p>
          <a:p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C. kiểu gen của tất cả các tính trạng.</a:t>
            </a:r>
          </a:p>
          <a:p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D. kiểu gen của cá thể mang tính trạng trội.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" y="2743200"/>
            <a:ext cx="84582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200" b="1" dirty="0">
                <a:latin typeface="Times New Roman" pitchFamily="18" charset="0"/>
                <a:cs typeface="Times New Roman" pitchFamily="18" charset="0"/>
              </a:rPr>
              <a:t>Câu 5 : Muốn phát hiện một cặp alen nào đó ở trạng thái đồng hợp hay dị hợp người ta sử dụng phương pháp nào sau đây?</a:t>
            </a:r>
          </a:p>
          <a:p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A. Lai tương đương.</a:t>
            </a:r>
          </a:p>
          <a:p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B. Lai với bố mẹ.</a:t>
            </a:r>
          </a:p>
          <a:p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C. Lai phân tích.</a:t>
            </a:r>
          </a:p>
          <a:p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D. Quan sát dưới kính hiển vi.</a:t>
            </a:r>
          </a:p>
        </p:txBody>
      </p:sp>
      <p:sp>
        <p:nvSpPr>
          <p:cNvPr id="9" name="Rectangle 8"/>
          <p:cNvSpPr/>
          <p:nvPr/>
        </p:nvSpPr>
        <p:spPr>
          <a:xfrm>
            <a:off x="228600" y="4876800"/>
            <a:ext cx="83820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200" b="1" dirty="0"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vi-VN" sz="2200" b="1" dirty="0">
                <a:latin typeface="Times New Roman" pitchFamily="18" charset="0"/>
                <a:cs typeface="Times New Roman" pitchFamily="18" charset="0"/>
              </a:rPr>
              <a:t> : Phép lai nào sau dây được gọi là phép lai phân tích?</a:t>
            </a:r>
          </a:p>
          <a:p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A. Aa x Aa.</a:t>
            </a:r>
          </a:p>
          <a:p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B. Aa x AA.</a:t>
            </a:r>
          </a:p>
          <a:p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C. Aa x aa.</a:t>
            </a:r>
          </a:p>
          <a:p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D. AA x Aa.</a:t>
            </a:r>
          </a:p>
        </p:txBody>
      </p:sp>
      <p:sp>
        <p:nvSpPr>
          <p:cNvPr id="6" name="Oval 5"/>
          <p:cNvSpPr/>
          <p:nvPr/>
        </p:nvSpPr>
        <p:spPr>
          <a:xfrm>
            <a:off x="228600" y="2362200"/>
            <a:ext cx="381000" cy="3048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28600" y="4191000"/>
            <a:ext cx="381000" cy="3048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28600" y="5943600"/>
            <a:ext cx="381000" cy="3048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304800" y="228600"/>
            <a:ext cx="84582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KIỂM TRA BÀI CŨ</a:t>
            </a:r>
          </a:p>
        </p:txBody>
      </p:sp>
      <p:sp>
        <p:nvSpPr>
          <p:cNvPr id="7" name="Rectangle 6"/>
          <p:cNvSpPr/>
          <p:nvPr/>
        </p:nvSpPr>
        <p:spPr>
          <a:xfrm>
            <a:off x="381000" y="762000"/>
            <a:ext cx="8382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: Xét tính trạng màu sắc hoa:</a:t>
            </a:r>
          </a:p>
          <a:p>
            <a:pPr algn="just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A: hoa đỏ     a: hoa trắng</a:t>
            </a:r>
          </a:p>
          <a:p>
            <a:pPr algn="just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Cho cây hoa đỏ ở thế hệ P tự thụ phấn, F1 xuất hiện cả hoa đỏ và hoa trắng.</a:t>
            </a:r>
          </a:p>
          <a:p>
            <a:pPr algn="just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Tỉ lệ kiểu gen ở F1 là:</a:t>
            </a:r>
          </a:p>
          <a:p>
            <a:pPr algn="just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A. 1 AA : 1 Aa.</a:t>
            </a:r>
          </a:p>
          <a:p>
            <a:pPr algn="just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B. 1 Aa : 1 aa.</a:t>
            </a:r>
          </a:p>
          <a:p>
            <a:pPr algn="just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C. 100% AA.</a:t>
            </a:r>
          </a:p>
          <a:p>
            <a:pPr algn="just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D. 1 AA : 2 Aa : 1 aa.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4267200"/>
            <a:ext cx="838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: Muốn F1 xuất hiện đồng loạt 1 tính trạng, kiểu gen của P là:</a:t>
            </a:r>
          </a:p>
          <a:p>
            <a:pPr algn="just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A. AA x AA hoặc 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x Aa hoặc aa x aa.</a:t>
            </a:r>
          </a:p>
          <a:p>
            <a:pPr algn="just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B. AA x AA hoặc AA x Aa hoặc aa x aa hoặc 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x aa.</a:t>
            </a:r>
          </a:p>
          <a:p>
            <a:pPr algn="just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C. AA x AA hoặc AA x aa hoặc aa x aa.</a:t>
            </a:r>
          </a:p>
          <a:p>
            <a:pPr algn="just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D. AA x aa hoặc 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x Aa hoặc aa x aa.</a:t>
            </a:r>
          </a:p>
        </p:txBody>
      </p:sp>
      <p:sp>
        <p:nvSpPr>
          <p:cNvPr id="5" name="Oval 4"/>
          <p:cNvSpPr/>
          <p:nvPr/>
        </p:nvSpPr>
        <p:spPr>
          <a:xfrm>
            <a:off x="228600" y="990600"/>
            <a:ext cx="381000" cy="3048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04800" y="5867400"/>
            <a:ext cx="381000" cy="3048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LAI MỘT CẶP TÍNH TRẠNG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123"/>
          <p:cNvGrpSpPr>
            <a:grpSpLocks/>
          </p:cNvGrpSpPr>
          <p:nvPr/>
        </p:nvGrpSpPr>
        <p:grpSpPr bwMode="auto">
          <a:xfrm>
            <a:off x="5029329" y="533401"/>
            <a:ext cx="4114671" cy="5486400"/>
            <a:chOff x="17" y="346"/>
            <a:chExt cx="2740" cy="3851"/>
          </a:xfrm>
        </p:grpSpPr>
        <p:pic>
          <p:nvPicPr>
            <p:cNvPr id="7" name="Picture 120" descr="So do giai thich ket qua thi nghiem lai mot cap tinh trang cua Menden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" y="346"/>
              <a:ext cx="2740" cy="3851"/>
            </a:xfrm>
            <a:prstGeom prst="rect">
              <a:avLst/>
            </a:prstGeom>
            <a:noFill/>
          </p:spPr>
        </p:pic>
        <p:sp>
          <p:nvSpPr>
            <p:cNvPr id="8" name="Text Box 121"/>
            <p:cNvSpPr txBox="1">
              <a:spLocks noChangeArrowheads="1"/>
            </p:cNvSpPr>
            <p:nvPr/>
          </p:nvSpPr>
          <p:spPr bwMode="auto">
            <a:xfrm>
              <a:off x="113" y="867"/>
              <a:ext cx="249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 b="1">
                  <a:solidFill>
                    <a:schemeClr val="bg2"/>
                  </a:solidFill>
                  <a:latin typeface="VNI-Times" pitchFamily="2" charset="0"/>
                </a:rPr>
                <a:t>p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57200" y="1752600"/>
            <a:ext cx="4191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 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        x 	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trắng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2286000"/>
            <a:ext cx="4191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      AA			       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aa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" y="2819400"/>
            <a:ext cx="441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G:       A	                      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3505200"/>
            <a:ext cx="434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F1:		 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16" name="Straight Arrow Connector 15"/>
          <p:cNvCxnSpPr>
            <a:endCxn id="14" idx="0"/>
          </p:cNvCxnSpPr>
          <p:nvPr/>
        </p:nvCxnSpPr>
        <p:spPr>
          <a:xfrm>
            <a:off x="1524000" y="3200400"/>
            <a:ext cx="11049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 flipV="1">
            <a:off x="2743200" y="3200400"/>
            <a:ext cx="1066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81000" y="3962400"/>
            <a:ext cx="457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F1xF1:   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)    x     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1000" y="4495800"/>
            <a:ext cx="457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GF1:     ( 1A : 1a)            (1A : 1a)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1000" y="52578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F2:      1AA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1Aa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1Aa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1aa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1257300" y="4762500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 flipV="1">
            <a:off x="1371600" y="4724400"/>
            <a:ext cx="21336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6200000" flipH="1">
            <a:off x="1638300" y="4914900"/>
            <a:ext cx="457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0800000" flipV="1">
            <a:off x="1981200" y="4876800"/>
            <a:ext cx="2057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209800" y="4876800"/>
            <a:ext cx="990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>
            <a:off x="3124200" y="49530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2286000" y="4876800"/>
            <a:ext cx="1905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6200000" flipH="1">
            <a:off x="3848100" y="5067300"/>
            <a:ext cx="457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04800" y="5715000"/>
            <a:ext cx="464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 1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trắng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28600" y="6172200"/>
            <a:ext cx="822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ở F</a:t>
            </a:r>
            <a:r>
              <a:rPr lang="en-US" altLang="en-US" sz="2400" b="1" baseline="-25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¾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¼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9" grpId="0"/>
      <p:bldP spid="22" grpId="0"/>
      <p:bldP spid="23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2"/>
          <p:cNvSpPr txBox="1">
            <a:spLocks noChangeArrowheads="1"/>
          </p:cNvSpPr>
          <p:nvPr/>
        </p:nvSpPr>
        <p:spPr bwMode="auto">
          <a:xfrm>
            <a:off x="2463800" y="1728788"/>
            <a:ext cx="1841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rgbClr val="FF3300"/>
                </a:solidFill>
                <a:latin typeface="VNI-Times" pitchFamily="2" charset="0"/>
              </a:defRPr>
            </a:lvl1pPr>
            <a:lvl2pPr marL="742950" indent="-285750" eaLnBrk="0" hangingPunct="0">
              <a:defRPr sz="2800" b="1">
                <a:solidFill>
                  <a:srgbClr val="FF3300"/>
                </a:solidFill>
                <a:latin typeface="VNI-Times" pitchFamily="2" charset="0"/>
              </a:defRPr>
            </a:lvl2pPr>
            <a:lvl3pPr marL="1143000" indent="-228600" eaLnBrk="0" hangingPunct="0">
              <a:defRPr sz="2800" b="1">
                <a:solidFill>
                  <a:srgbClr val="FF3300"/>
                </a:solidFill>
                <a:latin typeface="VNI-Times" pitchFamily="2" charset="0"/>
              </a:defRPr>
            </a:lvl3pPr>
            <a:lvl4pPr marL="1600200" indent="-228600" eaLnBrk="0" hangingPunct="0">
              <a:defRPr sz="2800" b="1">
                <a:solidFill>
                  <a:srgbClr val="FF3300"/>
                </a:solidFill>
                <a:latin typeface="VNI-Times" pitchFamily="2" charset="0"/>
              </a:defRPr>
            </a:lvl4pPr>
            <a:lvl5pPr marL="2057400" indent="-228600" eaLnBrk="0" hangingPunct="0">
              <a:defRPr sz="2800" b="1">
                <a:solidFill>
                  <a:srgbClr val="FF3300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VNI-Times" pitchFamily="2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vi-VN" sz="2200" ker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04800" y="4343400"/>
            <a:ext cx="8458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lai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dõi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u="sng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altLang="en-US" sz="2800" u="sng" dirty="0" err="1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altLang="en-US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u="sng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u="sng" dirty="0" err="1"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altLang="en-US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trơn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X  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nhăn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ở F2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914400" y="838200"/>
          <a:ext cx="7391399" cy="30861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60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4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59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F1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F2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Hoa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đỏ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x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Hoa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trắng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Hoa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đỏ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hoa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đỏ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: 1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hoa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trắng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Thân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cao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x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Thân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lùn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Thân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cao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thân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cao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: 1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thân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lùn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Quả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lục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x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Quả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vàng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Quả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lục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quả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lục:1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quả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vàng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Hạt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vàng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x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Hạt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xanh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Hạt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vàng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hạt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vàng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: 1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hạt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xanh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Vỏ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trơn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x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Vỏ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nhăn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Vỏ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trơn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vỏ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trơn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: 1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vỏ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nhăn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LAI MỘT CẶP TÍNH TRẠNG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Đối tượng thí nghiệm – Đậu Hà Lan | Sinh học THP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1066800"/>
            <a:ext cx="4648200" cy="5562601"/>
          </a:xfrm>
          <a:prstGeom prst="rect">
            <a:avLst/>
          </a:prstGeom>
          <a:noFill/>
        </p:spPr>
      </p:pic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4: 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LAI HAI CẶP TÍNH TRẠNG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2133600"/>
            <a:ext cx="3733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 -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Menđen</a:t>
            </a:r>
            <a:endParaRPr lang="en-US" alt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1" y="3244334"/>
            <a:ext cx="50380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II -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dị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endParaRPr lang="en-US" alt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136525" y="4581525"/>
            <a:ext cx="2449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 sz="2800">
              <a:latin typeface="VNI-Times" pitchFamily="2" charset="0"/>
            </a:endParaRPr>
          </a:p>
        </p:txBody>
      </p:sp>
      <p:pic>
        <p:nvPicPr>
          <p:cNvPr id="6148" name="Picture 4" descr="Lai hai cap tinh tra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1219200"/>
            <a:ext cx="5486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228600" y="60960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I/ </a:t>
            </a:r>
            <a:r>
              <a:rPr lang="en-US" altLang="en-US" sz="24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altLang="en-US" sz="2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altLang="en-US" sz="2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Men </a:t>
            </a:r>
            <a:r>
              <a:rPr lang="en-US" altLang="en-US" sz="24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đen</a:t>
            </a:r>
            <a:endParaRPr lang="en-US" altLang="en-US" sz="24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04800" y="1066800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4: 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LAI HAI CẶP TÍNH TRẠNG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"/>
          <p:cNvSpPr txBox="1">
            <a:spLocks noChangeArrowheads="1"/>
          </p:cNvSpPr>
          <p:nvPr/>
        </p:nvSpPr>
        <p:spPr bwMode="auto">
          <a:xfrm>
            <a:off x="152400" y="1828800"/>
            <a:ext cx="312419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52400" y="3657600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trội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8600" y="4876800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Menđen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21" grpId="0"/>
      <p:bldP spid="21" grpId="1"/>
      <p:bldP spid="22" grpId="0"/>
      <p:bldP spid="2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0" y="5334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I/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Men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đen</a:t>
            </a:r>
            <a:endParaRPr lang="en-US" alt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Lai hai cap tinh tra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762000"/>
            <a:ext cx="52578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TextBox 5"/>
          <p:cNvSpPr txBox="1">
            <a:spLocks noChangeArrowheads="1"/>
          </p:cNvSpPr>
          <p:nvPr/>
        </p:nvSpPr>
        <p:spPr bwMode="auto">
          <a:xfrm>
            <a:off x="0" y="990600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alt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4: 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LAI HAI CẶP TÍNH TRẠNG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52400" y="2057400"/>
            <a:ext cx="4191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Pt/c: Vàng ,trơn   x   xanh, nhăn</a:t>
            </a:r>
            <a:endParaRPr kumimoji="0" lang="it-IT" sz="2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it-IT" sz="2400" b="1" i="0" u="none" strike="noStrike" cap="none" normalizeH="0" baseline="-3000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it-IT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100% vàng trơn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F1 x F1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it-IT" sz="2400" b="1" i="0" u="none" strike="noStrike" cap="none" normalizeH="0" baseline="-3000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it-IT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: 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315 vàng, trơn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108 vàng, nhăn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101 xanh, trơn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32 xanh, nhăn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7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7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07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07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07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07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2062</Words>
  <Application>Microsoft Office PowerPoint</Application>
  <PresentationFormat>On-screen Show (4:3)</PresentationFormat>
  <Paragraphs>358</Paragraphs>
  <Slides>22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VNI-Times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nhattam</dc:creator>
  <cp:lastModifiedBy>vũ hạnh</cp:lastModifiedBy>
  <cp:revision>79</cp:revision>
  <dcterms:created xsi:type="dcterms:W3CDTF">2021-08-22T12:23:25Z</dcterms:created>
  <dcterms:modified xsi:type="dcterms:W3CDTF">2024-05-10T16:22:30Z</dcterms:modified>
</cp:coreProperties>
</file>